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tiff" ContentType="image/tiff"/>
  <Default Extension="emf" ContentType="image/x-emf"/>
  <Default Extension="xlsx" ContentType="application/vnd.openxmlformats-officedocument.spreadsheetml.sheet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78" r:id="rId1"/>
  </p:sldMasterIdLst>
  <p:notesMasterIdLst>
    <p:notesMasterId r:id="rId36"/>
  </p:notesMasterIdLst>
  <p:sldIdLst>
    <p:sldId id="256" r:id="rId2"/>
    <p:sldId id="257" r:id="rId3"/>
    <p:sldId id="258" r:id="rId4"/>
    <p:sldId id="259" r:id="rId5"/>
    <p:sldId id="263" r:id="rId6"/>
    <p:sldId id="285" r:id="rId7"/>
    <p:sldId id="286" r:id="rId8"/>
    <p:sldId id="262" r:id="rId9"/>
    <p:sldId id="287" r:id="rId10"/>
    <p:sldId id="288" r:id="rId11"/>
    <p:sldId id="290" r:id="rId12"/>
    <p:sldId id="289" r:id="rId13"/>
    <p:sldId id="291" r:id="rId14"/>
    <p:sldId id="292" r:id="rId15"/>
    <p:sldId id="271" r:id="rId16"/>
    <p:sldId id="264" r:id="rId17"/>
    <p:sldId id="293" r:id="rId18"/>
    <p:sldId id="294" r:id="rId19"/>
    <p:sldId id="295" r:id="rId20"/>
    <p:sldId id="313" r:id="rId21"/>
    <p:sldId id="261" r:id="rId22"/>
    <p:sldId id="296" r:id="rId23"/>
    <p:sldId id="299" r:id="rId24"/>
    <p:sldId id="300" r:id="rId25"/>
    <p:sldId id="301" r:id="rId26"/>
    <p:sldId id="307" r:id="rId27"/>
    <p:sldId id="281" r:id="rId28"/>
    <p:sldId id="308" r:id="rId29"/>
    <p:sldId id="309" r:id="rId30"/>
    <p:sldId id="310" r:id="rId31"/>
    <p:sldId id="311" r:id="rId32"/>
    <p:sldId id="312" r:id="rId33"/>
    <p:sldId id="260" r:id="rId34"/>
    <p:sldId id="280" r:id="rId35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5270AC1-7176-482D-B144-3A000CBC884D}">
  <a:tblStyle styleId="{45270AC1-7176-482D-B144-3A000CBC884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2"/>
    <p:restoredTop sz="94643"/>
  </p:normalViewPr>
  <p:slideViewPr>
    <p:cSldViewPr snapToGrid="0" snapToObjects="1">
      <p:cViewPr>
        <p:scale>
          <a:sx n="108" d="100"/>
          <a:sy n="108" d="100"/>
        </p:scale>
        <p:origin x="392" y="4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presProps" Target="presProps.xml"/><Relationship Id="rId38" Type="http://schemas.openxmlformats.org/officeDocument/2006/relationships/viewProps" Target="viewProps.xml"/><Relationship Id="rId39" Type="http://schemas.openxmlformats.org/officeDocument/2006/relationships/theme" Target="theme/theme1.xml"/><Relationship Id="rId4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package" Target="../embeddings/Microsoft_Excel_Worksheet1.xlsx"/></Relationships>
</file>

<file path=ppt/charts/_rels/chart2.xml.rels><?xml version="1.0" encoding="UTF-8" standalone="yes"?>
<Relationships xmlns="http://schemas.openxmlformats.org/package/2006/relationships"><Relationship Id="rId1" Type="http://schemas.microsoft.com/office/2011/relationships/chartStyle" Target="style2.xml"/><Relationship Id="rId2" Type="http://schemas.microsoft.com/office/2011/relationships/chartColorStyle" Target="colors2.xml"/><Relationship Id="rId3" Type="http://schemas.openxmlformats.org/officeDocument/2006/relationships/package" Target="../embeddings/Microsoft_Excel_Worksheet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GPU</c:v>
                </c:pt>
              </c:strCache>
            </c:strRef>
          </c:tx>
          <c:spPr>
            <a:solidFill>
              <a:schemeClr val="accent4">
                <a:shade val="65000"/>
              </a:schemeClr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0.0120772946859903"/>
                  <c:y val="-0.294782892066762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Count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34548.0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RM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Count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548764.0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LM</c:v>
                </c:pt>
              </c:strCache>
            </c:strRef>
          </c:tx>
          <c:spPr>
            <a:solidFill>
              <a:schemeClr val="accent4">
                <a:tint val="6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Count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61940.0</c:v>
                </c:pt>
              </c:numCache>
            </c:numRef>
          </c:val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-1599998880"/>
        <c:axId val="-1599996592"/>
      </c:barChart>
      <c:catAx>
        <c:axId val="-159999888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599996592"/>
        <c:crosses val="autoZero"/>
        <c:auto val="1"/>
        <c:lblAlgn val="ctr"/>
        <c:lblOffset val="100"/>
        <c:noMultiLvlLbl val="0"/>
      </c:catAx>
      <c:valAx>
        <c:axId val="-159999659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5999988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GPU Node</c:v>
                </c:pt>
              </c:strCache>
            </c:strRef>
          </c:tx>
          <c:spPr>
            <a:solidFill>
              <a:schemeClr val="accent4">
                <a:shade val="53000"/>
              </a:schemeClr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-0.00327868852459017"/>
                  <c:y val="-0.262883993100758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Count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834.0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RM Node</c:v>
                </c:pt>
              </c:strCache>
            </c:strRef>
          </c:tx>
          <c:spPr>
            <a:solidFill>
              <a:schemeClr val="accent4">
                <a:shade val="76000"/>
              </a:schemeClr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-0.00109289617486339"/>
                  <c:y val="0.00571486941523381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Count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30679.0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LM Node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Count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38721.0</c:v>
                </c:pt>
              </c:numCache>
            </c:numRef>
          </c:val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 XLM Node</c:v>
                </c:pt>
              </c:strCache>
            </c:strRef>
          </c:tx>
          <c:spPr>
            <a:solidFill>
              <a:schemeClr val="accent4">
                <a:tint val="77000"/>
              </a:schemeClr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-0.0295081967213115"/>
                  <c:y val="-0.297173209592161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Count</c:v>
                </c:pt>
              </c:strCache>
            </c:strRef>
          </c:cat>
          <c:val>
            <c:numRef>
              <c:f>Sheet1!$E$2</c:f>
              <c:numCache>
                <c:formatCode>General</c:formatCode>
                <c:ptCount val="1"/>
                <c:pt idx="0">
                  <c:v>148.0</c:v>
                </c:pt>
              </c:numCache>
            </c:numRef>
          </c:val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Others</c:v>
                </c:pt>
              </c:strCache>
            </c:strRef>
          </c:tx>
          <c:spPr>
            <a:solidFill>
              <a:schemeClr val="accent4">
                <a:tint val="54000"/>
              </a:schemeClr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0.0469945355191257"/>
                  <c:y val="-0.082865606520891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Count</c:v>
                </c:pt>
              </c:strCache>
            </c:strRef>
          </c:cat>
          <c:val>
            <c:numRef>
              <c:f>Sheet1!$F$2</c:f>
              <c:numCache>
                <c:formatCode>General</c:formatCode>
                <c:ptCount val="1"/>
                <c:pt idx="0">
                  <c:v>59.0</c:v>
                </c:pt>
              </c:numCache>
            </c:numRef>
          </c:val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-1128980256"/>
        <c:axId val="-1105483200"/>
      </c:barChart>
      <c:catAx>
        <c:axId val="-112898025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105483200"/>
        <c:crosses val="autoZero"/>
        <c:auto val="1"/>
        <c:lblAlgn val="ctr"/>
        <c:lblOffset val="100"/>
        <c:noMultiLvlLbl val="0"/>
      </c:catAx>
      <c:valAx>
        <c:axId val="-110548320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12898025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7">
  <a:schemeClr val="accent4"/>
</cs:colorStyle>
</file>

<file path=ppt/charts/colors2.xml><?xml version="1.0" encoding="utf-8"?>
<cs:colorStyle xmlns:cs="http://schemas.microsoft.com/office/drawing/2012/chartStyle" xmlns:a="http://schemas.openxmlformats.org/drawingml/2006/main" meth="withinLinear" id="17">
  <a:schemeClr val="accent4"/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37174cd33_0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37174cd33_0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8712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6207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76995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37174cd33_0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37174cd33_0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89243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blu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295550" y="2655750"/>
            <a:ext cx="6552900" cy="154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1"/>
          <p:cNvSpPr txBox="1">
            <a:spLocks noGrp="1"/>
          </p:cNvSpPr>
          <p:nvPr>
            <p:ph type="title"/>
          </p:nvPr>
        </p:nvSpPr>
        <p:spPr>
          <a:xfrm>
            <a:off x="457200" y="-30162"/>
            <a:ext cx="8229600" cy="114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11"/>
          <p:cNvSpPr txBox="1">
            <a:spLocks noGrp="1"/>
          </p:cNvSpPr>
          <p:nvPr>
            <p:ph type="body" idx="1"/>
          </p:nvPr>
        </p:nvSpPr>
        <p:spPr>
          <a:xfrm>
            <a:off x="911700" y="1600200"/>
            <a:ext cx="73206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SzPts val="3000"/>
              <a:buChar char="▸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44" name="Google Shape;44;p11"/>
          <p:cNvSpPr txBox="1">
            <a:spLocks noGrp="1"/>
          </p:cNvSpPr>
          <p:nvPr>
            <p:ph type="sldNum" idx="12"/>
          </p:nvPr>
        </p:nvSpPr>
        <p:spPr>
          <a:xfrm>
            <a:off x="4297650" y="6479803"/>
            <a:ext cx="548700" cy="37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rgbClr val="FFFFFF"/>
                </a:solidFill>
              </a:defRPr>
            </a:lvl1pPr>
            <a:lvl2pPr lvl="1">
              <a:buNone/>
              <a:defRPr>
                <a:solidFill>
                  <a:srgbClr val="FFFFFF"/>
                </a:solidFill>
              </a:defRPr>
            </a:lvl2pPr>
            <a:lvl3pPr lvl="2">
              <a:buNone/>
              <a:defRPr>
                <a:solidFill>
                  <a:srgbClr val="FFFFFF"/>
                </a:solidFill>
              </a:defRPr>
            </a:lvl3pPr>
            <a:lvl4pPr lvl="3">
              <a:buNone/>
              <a:defRPr>
                <a:solidFill>
                  <a:srgbClr val="FFFFFF"/>
                </a:solidFill>
              </a:defRPr>
            </a:lvl4pPr>
            <a:lvl5pPr lvl="4">
              <a:buNone/>
              <a:defRPr>
                <a:solidFill>
                  <a:srgbClr val="FFFFFF"/>
                </a:solidFill>
              </a:defRPr>
            </a:lvl5pPr>
            <a:lvl6pPr lvl="5">
              <a:buNone/>
              <a:defRPr>
                <a:solidFill>
                  <a:srgbClr val="FFFFFF"/>
                </a:solidFill>
              </a:defRPr>
            </a:lvl6pPr>
            <a:lvl7pPr lvl="6">
              <a:buNone/>
              <a:defRPr>
                <a:solidFill>
                  <a:srgbClr val="FFFFFF"/>
                </a:solidFill>
              </a:defRPr>
            </a:lvl7pPr>
            <a:lvl8pPr lvl="7">
              <a:buNone/>
              <a:defRPr>
                <a:solidFill>
                  <a:srgbClr val="FFFFFF"/>
                </a:solidFill>
              </a:defRPr>
            </a:lvl8pPr>
            <a:lvl9pPr lvl="8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2"/>
          <p:cNvSpPr txBox="1">
            <a:spLocks noGrp="1"/>
          </p:cNvSpPr>
          <p:nvPr>
            <p:ph type="title"/>
          </p:nvPr>
        </p:nvSpPr>
        <p:spPr>
          <a:xfrm>
            <a:off x="457200" y="-30162"/>
            <a:ext cx="8229600" cy="114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12"/>
          <p:cNvSpPr txBox="1">
            <a:spLocks noGrp="1"/>
          </p:cNvSpPr>
          <p:nvPr>
            <p:ph type="body" idx="1"/>
          </p:nvPr>
        </p:nvSpPr>
        <p:spPr>
          <a:xfrm>
            <a:off x="804798" y="1600200"/>
            <a:ext cx="36570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▸"/>
              <a:defRPr sz="2400"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48" name="Google Shape;48;p12"/>
          <p:cNvSpPr txBox="1">
            <a:spLocks noGrp="1"/>
          </p:cNvSpPr>
          <p:nvPr>
            <p:ph type="body" idx="2"/>
          </p:nvPr>
        </p:nvSpPr>
        <p:spPr>
          <a:xfrm>
            <a:off x="4682202" y="1600200"/>
            <a:ext cx="36570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▸"/>
              <a:defRPr sz="2400"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4297650" y="6479803"/>
            <a:ext cx="548700" cy="37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rgbClr val="FFFFFF"/>
                </a:solidFill>
              </a:defRPr>
            </a:lvl1pPr>
            <a:lvl2pPr lvl="1">
              <a:buNone/>
              <a:defRPr>
                <a:solidFill>
                  <a:srgbClr val="FFFFFF"/>
                </a:solidFill>
              </a:defRPr>
            </a:lvl2pPr>
            <a:lvl3pPr lvl="2">
              <a:buNone/>
              <a:defRPr>
                <a:solidFill>
                  <a:srgbClr val="FFFFFF"/>
                </a:solidFill>
              </a:defRPr>
            </a:lvl3pPr>
            <a:lvl4pPr lvl="3">
              <a:buNone/>
              <a:defRPr>
                <a:solidFill>
                  <a:srgbClr val="FFFFFF"/>
                </a:solidFill>
              </a:defRPr>
            </a:lvl4pPr>
            <a:lvl5pPr lvl="4">
              <a:buNone/>
              <a:defRPr>
                <a:solidFill>
                  <a:srgbClr val="FFFFFF"/>
                </a:solidFill>
              </a:defRPr>
            </a:lvl5pPr>
            <a:lvl6pPr lvl="5">
              <a:buNone/>
              <a:defRPr>
                <a:solidFill>
                  <a:srgbClr val="FFFFFF"/>
                </a:solidFill>
              </a:defRPr>
            </a:lvl6pPr>
            <a:lvl7pPr lvl="6">
              <a:buNone/>
              <a:defRPr>
                <a:solidFill>
                  <a:srgbClr val="FFFFFF"/>
                </a:solidFill>
              </a:defRPr>
            </a:lvl7pPr>
            <a:lvl8pPr lvl="7">
              <a:buNone/>
              <a:defRPr>
                <a:solidFill>
                  <a:srgbClr val="FFFFFF"/>
                </a:solidFill>
              </a:defRPr>
            </a:lvl8pPr>
            <a:lvl9pPr lvl="8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457200" y="-30162"/>
            <a:ext cx="8229600" cy="114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489284" y="1600200"/>
            <a:ext cx="26319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▸"/>
              <a:defRPr sz="2000"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body" idx="2"/>
          </p:nvPr>
        </p:nvSpPr>
        <p:spPr>
          <a:xfrm>
            <a:off x="3256050" y="1600200"/>
            <a:ext cx="26319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▸"/>
              <a:defRPr sz="2000"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body" idx="3"/>
          </p:nvPr>
        </p:nvSpPr>
        <p:spPr>
          <a:xfrm>
            <a:off x="6022816" y="1600200"/>
            <a:ext cx="26319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▸"/>
              <a:defRPr sz="2000"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4297650" y="6479803"/>
            <a:ext cx="548700" cy="37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 txBox="1">
            <a:spLocks noGrp="1"/>
          </p:cNvSpPr>
          <p:nvPr>
            <p:ph type="sldNum" idx="12"/>
          </p:nvPr>
        </p:nvSpPr>
        <p:spPr>
          <a:xfrm>
            <a:off x="4297650" y="6479803"/>
            <a:ext cx="548700" cy="37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red">
  <p:cSld name="TITLE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1295550" y="2655750"/>
            <a:ext cx="6552900" cy="154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ldNum" idx="12"/>
          </p:nvPr>
        </p:nvSpPr>
        <p:spPr>
          <a:xfrm>
            <a:off x="4297650" y="6479803"/>
            <a:ext cx="548700" cy="37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yellow">
  <p:cSld name="TITLE_2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 txBox="1">
            <a:spLocks noGrp="1"/>
          </p:cNvSpPr>
          <p:nvPr>
            <p:ph type="ctrTitle"/>
          </p:nvPr>
        </p:nvSpPr>
        <p:spPr>
          <a:xfrm>
            <a:off x="1295550" y="2655750"/>
            <a:ext cx="6552900" cy="154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4"/>
          <p:cNvSpPr txBox="1">
            <a:spLocks noGrp="1"/>
          </p:cNvSpPr>
          <p:nvPr>
            <p:ph type="sldNum" idx="12"/>
          </p:nvPr>
        </p:nvSpPr>
        <p:spPr>
          <a:xfrm>
            <a:off x="4297650" y="6479803"/>
            <a:ext cx="548700" cy="37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 red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5"/>
          <p:cNvSpPr txBox="1">
            <a:spLocks noGrp="1"/>
          </p:cNvSpPr>
          <p:nvPr>
            <p:ph type="ctrTitle"/>
          </p:nvPr>
        </p:nvSpPr>
        <p:spPr>
          <a:xfrm>
            <a:off x="1557300" y="2187325"/>
            <a:ext cx="6029400" cy="1546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" name="Google Shape;19;p5"/>
          <p:cNvSpPr txBox="1">
            <a:spLocks noGrp="1"/>
          </p:cNvSpPr>
          <p:nvPr>
            <p:ph type="subTitle" idx="1"/>
          </p:nvPr>
        </p:nvSpPr>
        <p:spPr>
          <a:xfrm>
            <a:off x="1557300" y="3558146"/>
            <a:ext cx="6029400" cy="104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C343B"/>
              </a:buClr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C343B"/>
              </a:buClr>
              <a:buSzPts val="2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C343B"/>
              </a:buClr>
              <a:buSzPts val="2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C343B"/>
              </a:buClr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C343B"/>
              </a:buClr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C343B"/>
              </a:buClr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C343B"/>
              </a:buClr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C343B"/>
              </a:buClr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C343B"/>
              </a:buClr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sldNum" idx="12"/>
          </p:nvPr>
        </p:nvSpPr>
        <p:spPr>
          <a:xfrm>
            <a:off x="4297650" y="6479803"/>
            <a:ext cx="548700" cy="37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 blue">
  <p:cSld name="TITLE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6"/>
          <p:cNvSpPr txBox="1">
            <a:spLocks noGrp="1"/>
          </p:cNvSpPr>
          <p:nvPr>
            <p:ph type="ctrTitle"/>
          </p:nvPr>
        </p:nvSpPr>
        <p:spPr>
          <a:xfrm>
            <a:off x="1557300" y="2187325"/>
            <a:ext cx="6029400" cy="1546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3" name="Google Shape;23;p6"/>
          <p:cNvSpPr txBox="1">
            <a:spLocks noGrp="1"/>
          </p:cNvSpPr>
          <p:nvPr>
            <p:ph type="subTitle" idx="1"/>
          </p:nvPr>
        </p:nvSpPr>
        <p:spPr>
          <a:xfrm>
            <a:off x="1557300" y="3558146"/>
            <a:ext cx="6029400" cy="104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C343B"/>
              </a:buClr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C343B"/>
              </a:buClr>
              <a:buSzPts val="2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C343B"/>
              </a:buClr>
              <a:buSzPts val="2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C343B"/>
              </a:buClr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C343B"/>
              </a:buClr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C343B"/>
              </a:buClr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C343B"/>
              </a:buClr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C343B"/>
              </a:buClr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C343B"/>
              </a:buClr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4" name="Google Shape;24;p6"/>
          <p:cNvSpPr txBox="1">
            <a:spLocks noGrp="1"/>
          </p:cNvSpPr>
          <p:nvPr>
            <p:ph type="sldNum" idx="12"/>
          </p:nvPr>
        </p:nvSpPr>
        <p:spPr>
          <a:xfrm>
            <a:off x="4297650" y="6479803"/>
            <a:ext cx="548700" cy="37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 yellow">
  <p:cSld name="TITLE_1_2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7"/>
          <p:cNvSpPr txBox="1">
            <a:spLocks noGrp="1"/>
          </p:cNvSpPr>
          <p:nvPr>
            <p:ph type="ctrTitle"/>
          </p:nvPr>
        </p:nvSpPr>
        <p:spPr>
          <a:xfrm>
            <a:off x="1557300" y="2187325"/>
            <a:ext cx="6029400" cy="1546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7" name="Google Shape;27;p7"/>
          <p:cNvSpPr txBox="1">
            <a:spLocks noGrp="1"/>
          </p:cNvSpPr>
          <p:nvPr>
            <p:ph type="subTitle" idx="1"/>
          </p:nvPr>
        </p:nvSpPr>
        <p:spPr>
          <a:xfrm>
            <a:off x="1557300" y="3558146"/>
            <a:ext cx="6029400" cy="104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C343B"/>
              </a:buClr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C343B"/>
              </a:buClr>
              <a:buSzPts val="2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C343B"/>
              </a:buClr>
              <a:buSzPts val="2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C343B"/>
              </a:buClr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C343B"/>
              </a:buClr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C343B"/>
              </a:buClr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C343B"/>
              </a:buClr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C343B"/>
              </a:buClr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C343B"/>
              </a:buClr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8" name="Google Shape;28;p7"/>
          <p:cNvSpPr txBox="1">
            <a:spLocks noGrp="1"/>
          </p:cNvSpPr>
          <p:nvPr>
            <p:ph type="sldNum" idx="12"/>
          </p:nvPr>
        </p:nvSpPr>
        <p:spPr>
          <a:xfrm>
            <a:off x="4297650" y="6479803"/>
            <a:ext cx="548700" cy="37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yellow">
  <p:cSld name="TITLE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8"/>
          <p:cNvSpPr txBox="1">
            <a:spLocks noGrp="1"/>
          </p:cNvSpPr>
          <p:nvPr>
            <p:ph type="body" idx="1"/>
          </p:nvPr>
        </p:nvSpPr>
        <p:spPr>
          <a:xfrm>
            <a:off x="1104300" y="3034800"/>
            <a:ext cx="6935400" cy="109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81000" algn="ctr" rtl="0">
              <a:spcBef>
                <a:spcPts val="600"/>
              </a:spcBef>
              <a:spcAft>
                <a:spcPts val="0"/>
              </a:spcAft>
              <a:buSzPts val="2400"/>
              <a:buChar char="▸"/>
              <a:defRPr sz="2400" i="1"/>
            </a:lvl1pPr>
            <a:lvl2pPr marL="914400" lvl="1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i="1"/>
            </a:lvl2pPr>
            <a:lvl3pPr marL="1371600" lvl="2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i="1"/>
            </a:lvl3pPr>
            <a:lvl4pPr marL="1828800" lvl="3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 i="1"/>
            </a:lvl4pPr>
            <a:lvl5pPr marL="2286000" lvl="4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 i="1"/>
            </a:lvl5pPr>
            <a:lvl6pPr marL="2743200" lvl="5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 i="1"/>
            </a:lvl6pPr>
            <a:lvl7pPr marL="3200400" lvl="6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 i="1"/>
            </a:lvl7pPr>
            <a:lvl8pPr marL="3657600" lvl="7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 i="1"/>
            </a:lvl8pPr>
            <a:lvl9pPr marL="4114800" lvl="8" indent="-381000" algn="ctr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 i="1"/>
            </a:lvl9pPr>
          </a:lstStyle>
          <a:p>
            <a:endParaRPr/>
          </a:p>
        </p:txBody>
      </p:sp>
      <p:sp>
        <p:nvSpPr>
          <p:cNvPr id="31" name="Google Shape;31;p8"/>
          <p:cNvSpPr txBox="1"/>
          <p:nvPr/>
        </p:nvSpPr>
        <p:spPr>
          <a:xfrm>
            <a:off x="3593400" y="1711768"/>
            <a:ext cx="1957200" cy="8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E344D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“</a:t>
            </a:r>
            <a:endParaRPr sz="9600">
              <a:solidFill>
                <a:srgbClr val="FE344D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sp>
        <p:nvSpPr>
          <p:cNvPr id="32" name="Google Shape;32;p8"/>
          <p:cNvSpPr txBox="1">
            <a:spLocks noGrp="1"/>
          </p:cNvSpPr>
          <p:nvPr>
            <p:ph type="sldNum" idx="12"/>
          </p:nvPr>
        </p:nvSpPr>
        <p:spPr>
          <a:xfrm>
            <a:off x="4297650" y="6479803"/>
            <a:ext cx="548700" cy="37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red">
  <p:cSld name="TITLE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9"/>
          <p:cNvSpPr txBox="1">
            <a:spLocks noGrp="1"/>
          </p:cNvSpPr>
          <p:nvPr>
            <p:ph type="body" idx="1"/>
          </p:nvPr>
        </p:nvSpPr>
        <p:spPr>
          <a:xfrm>
            <a:off x="1104300" y="3034800"/>
            <a:ext cx="6935400" cy="109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81000" algn="ctr" rtl="0">
              <a:spcBef>
                <a:spcPts val="600"/>
              </a:spcBef>
              <a:spcAft>
                <a:spcPts val="0"/>
              </a:spcAft>
              <a:buSzPts val="2400"/>
              <a:buChar char="▸"/>
              <a:defRPr sz="2400" i="1"/>
            </a:lvl1pPr>
            <a:lvl2pPr marL="914400" lvl="1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i="1"/>
            </a:lvl2pPr>
            <a:lvl3pPr marL="1371600" lvl="2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i="1"/>
            </a:lvl3pPr>
            <a:lvl4pPr marL="1828800" lvl="3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 i="1"/>
            </a:lvl4pPr>
            <a:lvl5pPr marL="2286000" lvl="4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 i="1"/>
            </a:lvl5pPr>
            <a:lvl6pPr marL="2743200" lvl="5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 i="1"/>
            </a:lvl6pPr>
            <a:lvl7pPr marL="3200400" lvl="6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 i="1"/>
            </a:lvl7pPr>
            <a:lvl8pPr marL="3657600" lvl="7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 i="1"/>
            </a:lvl8pPr>
            <a:lvl9pPr marL="4114800" lvl="8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 i="1"/>
            </a:lvl9pPr>
          </a:lstStyle>
          <a:p>
            <a:endParaRPr/>
          </a:p>
        </p:txBody>
      </p:sp>
      <p:sp>
        <p:nvSpPr>
          <p:cNvPr id="35" name="Google Shape;35;p9"/>
          <p:cNvSpPr txBox="1"/>
          <p:nvPr/>
        </p:nvSpPr>
        <p:spPr>
          <a:xfrm>
            <a:off x="3593400" y="1322831"/>
            <a:ext cx="1957200" cy="8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0198AD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“</a:t>
            </a:r>
            <a:endParaRPr sz="9600">
              <a:solidFill>
                <a:srgbClr val="0198AD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sp>
        <p:nvSpPr>
          <p:cNvPr id="36" name="Google Shape;36;p9"/>
          <p:cNvSpPr txBox="1">
            <a:spLocks noGrp="1"/>
          </p:cNvSpPr>
          <p:nvPr>
            <p:ph type="sldNum" idx="12"/>
          </p:nvPr>
        </p:nvSpPr>
        <p:spPr>
          <a:xfrm>
            <a:off x="4297650" y="6479803"/>
            <a:ext cx="548700" cy="37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blue">
  <p:cSld name="TITLE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0"/>
          <p:cNvSpPr txBox="1">
            <a:spLocks noGrp="1"/>
          </p:cNvSpPr>
          <p:nvPr>
            <p:ph type="body" idx="1"/>
          </p:nvPr>
        </p:nvSpPr>
        <p:spPr>
          <a:xfrm>
            <a:off x="1104300" y="3034800"/>
            <a:ext cx="6935400" cy="109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81000" algn="ctr" rtl="0">
              <a:spcBef>
                <a:spcPts val="600"/>
              </a:spcBef>
              <a:spcAft>
                <a:spcPts val="0"/>
              </a:spcAft>
              <a:buSzPts val="2400"/>
              <a:buChar char="▸"/>
              <a:defRPr sz="2400" i="1"/>
            </a:lvl1pPr>
            <a:lvl2pPr marL="914400" lvl="1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i="1"/>
            </a:lvl2pPr>
            <a:lvl3pPr marL="1371600" lvl="2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i="1"/>
            </a:lvl3pPr>
            <a:lvl4pPr marL="1828800" lvl="3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 i="1"/>
            </a:lvl4pPr>
            <a:lvl5pPr marL="2286000" lvl="4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 i="1"/>
            </a:lvl5pPr>
            <a:lvl6pPr marL="2743200" lvl="5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 i="1"/>
            </a:lvl6pPr>
            <a:lvl7pPr marL="3200400" lvl="6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 i="1"/>
            </a:lvl7pPr>
            <a:lvl8pPr marL="3657600" lvl="7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 i="1"/>
            </a:lvl8pPr>
            <a:lvl9pPr marL="4114800" lvl="8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 i="1"/>
            </a:lvl9pPr>
          </a:lstStyle>
          <a:p>
            <a:endParaRPr/>
          </a:p>
        </p:txBody>
      </p:sp>
      <p:sp>
        <p:nvSpPr>
          <p:cNvPr id="39" name="Google Shape;39;p10"/>
          <p:cNvSpPr txBox="1"/>
          <p:nvPr/>
        </p:nvSpPr>
        <p:spPr>
          <a:xfrm>
            <a:off x="3593400" y="1711768"/>
            <a:ext cx="1957200" cy="8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5A500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“</a:t>
            </a:r>
            <a:endParaRPr sz="9600">
              <a:solidFill>
                <a:srgbClr val="F5A500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sp>
        <p:nvSpPr>
          <p:cNvPr id="40" name="Google Shape;40;p10"/>
          <p:cNvSpPr txBox="1">
            <a:spLocks noGrp="1"/>
          </p:cNvSpPr>
          <p:nvPr>
            <p:ph type="sldNum" idx="12"/>
          </p:nvPr>
        </p:nvSpPr>
        <p:spPr>
          <a:xfrm>
            <a:off x="4297650" y="6479803"/>
            <a:ext cx="548700" cy="37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5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blipFill>
          <a:blip r:embed="rId15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-30162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C343B"/>
              </a:buClr>
              <a:buSzPts val="2400"/>
              <a:buFont typeface="Permanent Marker"/>
              <a:buNone/>
              <a:defRPr sz="2400">
                <a:solidFill>
                  <a:srgbClr val="2C343B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2C343B"/>
              </a:buClr>
              <a:buSzPts val="2400"/>
              <a:buFont typeface="Permanent Marker"/>
              <a:buNone/>
              <a:defRPr sz="2400">
                <a:solidFill>
                  <a:srgbClr val="2C343B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2C343B"/>
              </a:buClr>
              <a:buSzPts val="2400"/>
              <a:buFont typeface="Permanent Marker"/>
              <a:buNone/>
              <a:defRPr sz="2400">
                <a:solidFill>
                  <a:srgbClr val="2C343B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2C343B"/>
              </a:buClr>
              <a:buSzPts val="2400"/>
              <a:buFont typeface="Permanent Marker"/>
              <a:buNone/>
              <a:defRPr sz="2400">
                <a:solidFill>
                  <a:srgbClr val="2C343B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2C343B"/>
              </a:buClr>
              <a:buSzPts val="2400"/>
              <a:buFont typeface="Permanent Marker"/>
              <a:buNone/>
              <a:defRPr sz="2400">
                <a:solidFill>
                  <a:srgbClr val="2C343B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2C343B"/>
              </a:buClr>
              <a:buSzPts val="2400"/>
              <a:buFont typeface="Permanent Marker"/>
              <a:buNone/>
              <a:defRPr sz="2400">
                <a:solidFill>
                  <a:srgbClr val="2C343B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2C343B"/>
              </a:buClr>
              <a:buSzPts val="2400"/>
              <a:buFont typeface="Permanent Marker"/>
              <a:buNone/>
              <a:defRPr sz="2400">
                <a:solidFill>
                  <a:srgbClr val="2C343B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2C343B"/>
              </a:buClr>
              <a:buSzPts val="2400"/>
              <a:buFont typeface="Permanent Marker"/>
              <a:buNone/>
              <a:defRPr sz="2400">
                <a:solidFill>
                  <a:srgbClr val="2C343B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2C343B"/>
              </a:buClr>
              <a:buSzPts val="2400"/>
              <a:buFont typeface="Permanent Marker"/>
              <a:buNone/>
              <a:defRPr sz="2400">
                <a:solidFill>
                  <a:srgbClr val="2C343B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11700" y="1600200"/>
            <a:ext cx="7320600" cy="49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Clr>
                <a:srgbClr val="859CB1"/>
              </a:buClr>
              <a:buSzPts val="3000"/>
              <a:buFont typeface="Source Sans Pro"/>
              <a:buChar char="▸"/>
              <a:defRPr sz="3000">
                <a:solidFill>
                  <a:srgbClr val="2C343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rgbClr val="859CB1"/>
              </a:buClr>
              <a:buSzPts val="2400"/>
              <a:buFont typeface="Source Sans Pro"/>
              <a:buChar char="○"/>
              <a:defRPr sz="2400">
                <a:solidFill>
                  <a:srgbClr val="2C343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rgbClr val="859CB1"/>
              </a:buClr>
              <a:buSzPts val="2400"/>
              <a:buFont typeface="Source Sans Pro"/>
              <a:buChar char="■"/>
              <a:defRPr sz="2400">
                <a:solidFill>
                  <a:srgbClr val="2C343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859CB1"/>
              </a:buClr>
              <a:buSzPts val="1800"/>
              <a:buFont typeface="Source Sans Pro"/>
              <a:buChar char="●"/>
              <a:defRPr sz="1800">
                <a:solidFill>
                  <a:srgbClr val="2C343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rgbClr val="859CB1"/>
              </a:buClr>
              <a:buSzPts val="1800"/>
              <a:buFont typeface="Source Sans Pro"/>
              <a:buChar char="○"/>
              <a:defRPr sz="1800">
                <a:solidFill>
                  <a:srgbClr val="2C343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rgbClr val="859CB1"/>
              </a:buClr>
              <a:buSzPts val="1800"/>
              <a:buFont typeface="Source Sans Pro"/>
              <a:buChar char="■"/>
              <a:defRPr sz="1800">
                <a:solidFill>
                  <a:srgbClr val="2C343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rgbClr val="859CB1"/>
              </a:buClr>
              <a:buSzPts val="1800"/>
              <a:buFont typeface="Source Sans Pro"/>
              <a:buChar char="●"/>
              <a:defRPr sz="1800">
                <a:solidFill>
                  <a:srgbClr val="2C343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rgbClr val="859CB1"/>
              </a:buClr>
              <a:buSzPts val="1800"/>
              <a:buFont typeface="Source Sans Pro"/>
              <a:buChar char="○"/>
              <a:defRPr sz="1800">
                <a:solidFill>
                  <a:srgbClr val="2C343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rgbClr val="859CB1"/>
              </a:buClr>
              <a:buSzPts val="1800"/>
              <a:buFont typeface="Source Sans Pro"/>
              <a:buChar char="■"/>
              <a:defRPr sz="1800">
                <a:solidFill>
                  <a:srgbClr val="2C343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4297650" y="6479803"/>
            <a:ext cx="548700" cy="37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buNone/>
              <a:defRPr sz="1200">
                <a:solidFill>
                  <a:srgbClr val="859CB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1pPr>
            <a:lvl2pPr lvl="1" algn="ctr">
              <a:buNone/>
              <a:defRPr sz="1200">
                <a:solidFill>
                  <a:srgbClr val="859CB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lvl="2" algn="ctr">
              <a:buNone/>
              <a:defRPr sz="1200">
                <a:solidFill>
                  <a:srgbClr val="859CB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lvl="3" algn="ctr">
              <a:buNone/>
              <a:defRPr sz="1200">
                <a:solidFill>
                  <a:srgbClr val="859CB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lvl="4" algn="ctr">
              <a:buNone/>
              <a:defRPr sz="1200">
                <a:solidFill>
                  <a:srgbClr val="859CB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lvl="5" algn="ctr">
              <a:buNone/>
              <a:defRPr sz="1200">
                <a:solidFill>
                  <a:srgbClr val="859CB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lvl="6" algn="ctr">
              <a:buNone/>
              <a:defRPr sz="1200">
                <a:solidFill>
                  <a:srgbClr val="859CB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lvl="7" algn="ctr">
              <a:buNone/>
              <a:defRPr sz="1200">
                <a:solidFill>
                  <a:srgbClr val="859CB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lvl="8" algn="ctr">
              <a:buNone/>
              <a:defRPr sz="1200">
                <a:solidFill>
                  <a:srgbClr val="859CB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2" r:id="rId13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20.tiff"/><Relationship Id="rId3" Type="http://schemas.openxmlformats.org/officeDocument/2006/relationships/image" Target="../media/image17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chart" Target="../charts/chart1.xml"/><Relationship Id="rId3" Type="http://schemas.openxmlformats.org/officeDocument/2006/relationships/image" Target="../media/image21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chart" Target="../charts/char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hyperlink" Target="http://0.0.0.0:8889/notebooks/All.ipynb#Sample-sacctmgr-command:" TargetMode="External"/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4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4" Type="http://schemas.openxmlformats.org/officeDocument/2006/relationships/image" Target="../media/image26.tiff"/><Relationship Id="rId5" Type="http://schemas.openxmlformats.org/officeDocument/2006/relationships/image" Target="../media/image27.tiff"/><Relationship Id="rId6" Type="http://schemas.openxmlformats.org/officeDocument/2006/relationships/image" Target="../media/image14.tiff"/><Relationship Id="rId7" Type="http://schemas.openxmlformats.org/officeDocument/2006/relationships/image" Target="../media/image18.tiff"/><Relationship Id="rId8" Type="http://schemas.openxmlformats.org/officeDocument/2006/relationships/image" Target="../media/image28.tiff"/><Relationship Id="rId9" Type="http://schemas.openxmlformats.org/officeDocument/2006/relationships/image" Target="../media/image29.tiff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0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1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4" Type="http://schemas.openxmlformats.org/officeDocument/2006/relationships/image" Target="../media/image45.pn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46.png"/><Relationship Id="rId3" Type="http://schemas.openxmlformats.org/officeDocument/2006/relationships/image" Target="../media/image47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48.png"/><Relationship Id="rId3" Type="http://schemas.openxmlformats.org/officeDocument/2006/relationships/image" Target="../media/image4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4" Type="http://schemas.openxmlformats.org/officeDocument/2006/relationships/image" Target="../media/image12.tiff"/><Relationship Id="rId5" Type="http://schemas.openxmlformats.org/officeDocument/2006/relationships/image" Target="../media/image13.tiff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50.png"/><Relationship Id="rId3" Type="http://schemas.openxmlformats.org/officeDocument/2006/relationships/image" Target="../media/image5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52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3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jp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4" Type="http://schemas.openxmlformats.org/officeDocument/2006/relationships/image" Target="../media/image16.png"/><Relationship Id="rId5" Type="http://schemas.openxmlformats.org/officeDocument/2006/relationships/image" Target="../media/image17.tiff"/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3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4" Type="http://schemas.openxmlformats.org/officeDocument/2006/relationships/image" Target="../media/image19.tiff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3"/>
          <p:cNvSpPr txBox="1">
            <a:spLocks noGrp="1"/>
          </p:cNvSpPr>
          <p:nvPr>
            <p:ph type="ctrTitle"/>
          </p:nvPr>
        </p:nvSpPr>
        <p:spPr>
          <a:xfrm>
            <a:off x="-116958" y="2549424"/>
            <a:ext cx="9346019" cy="154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3600" dirty="0">
                <a:solidFill>
                  <a:schemeClr val="bg1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PSC Interns 2018 Final Report Presentation: </a:t>
            </a:r>
            <a:br>
              <a:rPr lang="en-US" sz="3600" dirty="0">
                <a:solidFill>
                  <a:schemeClr val="bg1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</a:br>
            <a:r>
              <a:rPr lang="en-US" sz="3600" dirty="0">
                <a:solidFill>
                  <a:schemeClr val="bg1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Building a Data Pipeline for </a:t>
            </a:r>
            <a:r>
              <a:rPr lang="en-US" sz="3600" dirty="0" err="1">
                <a:solidFill>
                  <a:schemeClr val="bg1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Calima</a:t>
            </a:r>
            <a:r>
              <a:rPr lang="en-US" sz="3600" dirty="0">
                <a:solidFill>
                  <a:schemeClr val="bg1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 Dashboard</a:t>
            </a:r>
            <a:endParaRPr sz="3600" dirty="0">
              <a:solidFill>
                <a:schemeClr val="bg1"/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911703" y="4751641"/>
            <a:ext cx="4572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000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Date: 2018/08/04</a:t>
            </a:r>
          </a:p>
          <a:p>
            <a:r>
              <a:rPr lang="en-US" sz="2000" dirty="0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Intern</a:t>
            </a:r>
            <a:r>
              <a:rPr lang="en-US" sz="2000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: Alice (Chia-Hua Lee)</a:t>
            </a:r>
            <a:endParaRPr lang="en-US" sz="2000" dirty="0"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What is </a:t>
            </a:r>
            <a:r>
              <a:rPr lang="en-US" sz="3600" dirty="0" err="1">
                <a:latin typeface="Abadi MT Condensed Extra Bold" charset="0"/>
                <a:ea typeface="Abadi MT Condensed Extra Bold" charset="0"/>
                <a:cs typeface="Abadi MT Condensed Extra Bold" charset="0"/>
              </a:rPr>
              <a:t>sacct</a:t>
            </a:r>
            <a:r>
              <a:rPr lang="en-US" sz="3600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 &amp; </a:t>
            </a:r>
            <a:r>
              <a:rPr lang="en-US" sz="3600" dirty="0" err="1">
                <a:latin typeface="Abadi MT Condensed Extra Bold" charset="0"/>
                <a:ea typeface="Abadi MT Condensed Extra Bold" charset="0"/>
                <a:cs typeface="Abadi MT Condensed Extra Bold" charset="0"/>
              </a:rPr>
              <a:t>sacctmgr</a:t>
            </a:r>
            <a:r>
              <a:rPr lang="en-US" sz="3600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 Data </a:t>
            </a:r>
            <a:r>
              <a:rPr lang="en-US" sz="3600" dirty="0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All About</a:t>
            </a:r>
            <a:r>
              <a:rPr lang="en-US" sz="3600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?</a:t>
            </a:r>
            <a:endParaRPr lang="en-US" sz="3600" dirty="0"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mtClean="0"/>
              <a:t>10</a:t>
            </a:fld>
            <a:endParaRPr lang="uk-UA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2156" y="1655017"/>
            <a:ext cx="5290988" cy="297353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0473" y="2802402"/>
            <a:ext cx="696130" cy="563825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846350" y="4721857"/>
            <a:ext cx="394851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rgbClr val="000000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Get Events on </a:t>
            </a:r>
            <a:r>
              <a:rPr lang="en-US" sz="1600" b="1" dirty="0" smtClean="0">
                <a:solidFill>
                  <a:srgbClr val="000000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down </a:t>
            </a:r>
            <a:r>
              <a:rPr lang="en-US" sz="1600" b="1">
                <a:solidFill>
                  <a:srgbClr val="000000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or </a:t>
            </a:r>
            <a:r>
              <a:rPr lang="en-US" sz="1600" b="1" smtClean="0">
                <a:solidFill>
                  <a:srgbClr val="000000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drain </a:t>
            </a:r>
            <a:r>
              <a:rPr lang="en-US" sz="1600" b="1" dirty="0">
                <a:solidFill>
                  <a:srgbClr val="000000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nodes on clusters</a:t>
            </a:r>
            <a:endParaRPr lang="en-US" sz="1600" b="1" i="0" dirty="0">
              <a:solidFill>
                <a:srgbClr val="000000"/>
              </a:solidFill>
              <a:effectLst/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10" name="&quot;No&quot; Symbol 9"/>
          <p:cNvSpPr/>
          <p:nvPr/>
        </p:nvSpPr>
        <p:spPr>
          <a:xfrm>
            <a:off x="6266798" y="4072607"/>
            <a:ext cx="629901" cy="587829"/>
          </a:xfrm>
          <a:prstGeom prst="noSmoking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12550" y="4822233"/>
            <a:ext cx="373380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Partition : GPU</a:t>
            </a:r>
          </a:p>
          <a:p>
            <a:r>
              <a:rPr lang="en-US" sz="1600" dirty="0" err="1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ReqTime</a:t>
            </a:r>
            <a:r>
              <a:rPr lang="en-US" sz="1600" dirty="0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: 2hr</a:t>
            </a:r>
          </a:p>
          <a:p>
            <a:r>
              <a:rPr lang="en-US" sz="1600" dirty="0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Node: 4</a:t>
            </a:r>
          </a:p>
          <a:p>
            <a:r>
              <a:rPr lang="en-US" sz="1600" dirty="0" err="1">
                <a:latin typeface="Abadi MT Condensed Extra Bold" charset="0"/>
                <a:ea typeface="Abadi MT Condensed Extra Bold" charset="0"/>
                <a:cs typeface="Abadi MT Condensed Extra Bold" charset="0"/>
              </a:rPr>
              <a:t>NodeList</a:t>
            </a:r>
            <a:r>
              <a:rPr lang="en-US" sz="1600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: </a:t>
            </a:r>
            <a:r>
              <a:rPr lang="en-US" sz="1600" dirty="0" err="1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gpu</a:t>
            </a:r>
            <a:r>
              <a:rPr lang="en-US" sz="1600" dirty="0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[036,038-040]</a:t>
            </a:r>
          </a:p>
          <a:p>
            <a:r>
              <a:rPr lang="en-US" sz="1600" dirty="0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Submit Time: 2017/08/01 13:00:02</a:t>
            </a:r>
          </a:p>
          <a:p>
            <a:endParaRPr lang="en-US" sz="1600" dirty="0"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1051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err="1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Sacct</a:t>
            </a:r>
            <a:r>
              <a:rPr lang="en-US" sz="3600" dirty="0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 Data Size</a:t>
            </a:r>
            <a:endParaRPr lang="en-US" sz="3600" dirty="0"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mtClean="0"/>
              <a:t>11</a:t>
            </a:fld>
            <a:endParaRPr lang="uk-UA"/>
          </a:p>
        </p:txBody>
      </p:sp>
      <p:graphicFrame>
        <p:nvGraphicFramePr>
          <p:cNvPr id="6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16222207"/>
              </p:ext>
            </p:extLst>
          </p:nvPr>
        </p:nvGraphicFramePr>
        <p:xfrm>
          <a:off x="421888" y="2364058"/>
          <a:ext cx="8264912" cy="36233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7" name="chart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7233" y="1703658"/>
            <a:ext cx="6413500" cy="66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763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err="1">
                <a:latin typeface="Abadi MT Condensed Extra Bold" charset="0"/>
                <a:ea typeface="Abadi MT Condensed Extra Bold" charset="0"/>
                <a:cs typeface="Abadi MT Condensed Extra Bold" charset="0"/>
              </a:rPr>
              <a:t>Sacctmgr</a:t>
            </a:r>
            <a:r>
              <a:rPr lang="en-US" sz="3600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 Data Size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mtClean="0"/>
              <a:t>12</a:t>
            </a:fld>
            <a:endParaRPr lang="uk-UA"/>
          </a:p>
        </p:txBody>
      </p:sp>
      <p:graphicFrame>
        <p:nvGraphicFramePr>
          <p:cNvPr id="6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02167036"/>
              </p:ext>
            </p:extLst>
          </p:nvPr>
        </p:nvGraphicFramePr>
        <p:xfrm>
          <a:off x="217448" y="2754351"/>
          <a:ext cx="8709103" cy="29773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Rectangle 6"/>
          <p:cNvSpPr/>
          <p:nvPr/>
        </p:nvSpPr>
        <p:spPr>
          <a:xfrm>
            <a:off x="457200" y="1694040"/>
            <a:ext cx="807348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sz="2400" b="0" i="0" u="none" strike="noStrike" kern="1200" spc="0" baseline="0">
                <a:solidFill>
                  <a:srgbClr val="000000">
                    <a:lumMod val="65000"/>
                    <a:lumOff val="35000"/>
                  </a:srgbClr>
                </a:solidFill>
                <a:latin typeface="+mn-lt"/>
                <a:ea typeface="+mn-ea"/>
                <a:cs typeface="+mn-cs"/>
              </a:defRPr>
            </a:pPr>
            <a:r>
              <a:rPr lang="en-US" kern="1200" dirty="0">
                <a:solidFill>
                  <a:srgbClr val="000000">
                    <a:lumMod val="65000"/>
                    <a:lumOff val="35000"/>
                  </a:srgbClr>
                </a:solidFill>
                <a:latin typeface="+mn-lt"/>
              </a:rPr>
              <a:t>Number of Events on Nodes in Drain or Down State </a:t>
            </a:r>
            <a:endParaRPr lang="en-US" kern="1200" dirty="0" smtClean="0">
              <a:solidFill>
                <a:srgbClr val="000000">
                  <a:lumMod val="65000"/>
                  <a:lumOff val="35000"/>
                </a:srgbClr>
              </a:solidFill>
              <a:latin typeface="+mn-lt"/>
            </a:endParaRPr>
          </a:p>
          <a:p>
            <a:pPr algn="ctr">
              <a:defRPr sz="2400" b="0" i="0" u="none" strike="noStrike" kern="1200" spc="0" baseline="0">
                <a:solidFill>
                  <a:srgbClr val="000000">
                    <a:lumMod val="65000"/>
                    <a:lumOff val="35000"/>
                  </a:srgbClr>
                </a:solidFill>
                <a:latin typeface="+mn-lt"/>
                <a:ea typeface="+mn-ea"/>
                <a:cs typeface="+mn-cs"/>
              </a:defRPr>
            </a:pPr>
            <a:r>
              <a:rPr lang="en-US" kern="120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+mn-lt"/>
              </a:rPr>
              <a:t>(</a:t>
            </a:r>
            <a:r>
              <a:rPr lang="en-US" kern="1200" dirty="0">
                <a:solidFill>
                  <a:srgbClr val="000000">
                    <a:lumMod val="65000"/>
                    <a:lumOff val="35000"/>
                  </a:srgbClr>
                </a:solidFill>
                <a:latin typeface="+mn-lt"/>
              </a:rPr>
              <a:t>June 1</a:t>
            </a:r>
            <a:r>
              <a:rPr lang="en-US" kern="1200" baseline="30000" dirty="0">
                <a:solidFill>
                  <a:srgbClr val="000000">
                    <a:lumMod val="65000"/>
                    <a:lumOff val="35000"/>
                  </a:srgbClr>
                </a:solidFill>
                <a:latin typeface="+mn-lt"/>
              </a:rPr>
              <a:t>st</a:t>
            </a:r>
            <a:r>
              <a:rPr lang="en-US" kern="1200" dirty="0">
                <a:solidFill>
                  <a:srgbClr val="000000">
                    <a:lumMod val="65000"/>
                    <a:lumOff val="35000"/>
                  </a:srgbClr>
                </a:solidFill>
                <a:latin typeface="+mn-lt"/>
              </a:rPr>
              <a:t> ~ August 4</a:t>
            </a:r>
            <a:r>
              <a:rPr lang="en-US" kern="1200" baseline="30000" dirty="0">
                <a:solidFill>
                  <a:srgbClr val="000000">
                    <a:lumMod val="65000"/>
                    <a:lumOff val="35000"/>
                  </a:srgbClr>
                </a:solidFill>
                <a:latin typeface="+mn-lt"/>
              </a:rPr>
              <a:t>th</a:t>
            </a:r>
            <a:r>
              <a:rPr lang="en-US" kern="1200" dirty="0">
                <a:solidFill>
                  <a:srgbClr val="000000">
                    <a:lumMod val="65000"/>
                    <a:lumOff val="35000"/>
                  </a:srgbClr>
                </a:solidFill>
                <a:latin typeface="+mn-lt"/>
              </a:rPr>
              <a:t> )</a:t>
            </a:r>
          </a:p>
        </p:txBody>
      </p:sp>
    </p:spTree>
    <p:extLst>
      <p:ext uri="{BB962C8B-B14F-4D97-AF65-F5344CB8AC3E}">
        <p14:creationId xmlns:p14="http://schemas.microsoft.com/office/powerpoint/2010/main" val="14188244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err="1">
                <a:latin typeface="Abadi MT Condensed Extra Bold" charset="0"/>
                <a:ea typeface="Abadi MT Condensed Extra Bold" charset="0"/>
                <a:cs typeface="Abadi MT Condensed Extra Bold" charset="0"/>
              </a:rPr>
              <a:t>saact</a:t>
            </a:r>
            <a:r>
              <a:rPr lang="en-US" sz="3600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 &amp; </a:t>
            </a:r>
            <a:r>
              <a:rPr lang="en-US" sz="3600" dirty="0" err="1">
                <a:latin typeface="Abadi MT Condensed Extra Bold" charset="0"/>
                <a:ea typeface="Abadi MT Condensed Extra Bold" charset="0"/>
                <a:cs typeface="Abadi MT Condensed Extra Bold" charset="0"/>
              </a:rPr>
              <a:t>sacctmgr</a:t>
            </a:r>
            <a:r>
              <a:rPr lang="en-US" sz="3600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 Raw </a:t>
            </a:r>
            <a:r>
              <a:rPr lang="en-US" sz="3600" dirty="0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Data</a:t>
            </a:r>
            <a:endParaRPr lang="en-US" sz="3600" dirty="0"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mtClean="0"/>
              <a:t>13</a:t>
            </a:fld>
            <a:endParaRPr lang="uk-UA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8"/>
          <a:stretch/>
        </p:blipFill>
        <p:spPr>
          <a:xfrm>
            <a:off x="201723" y="2712993"/>
            <a:ext cx="8894761" cy="11054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"/>
          <a:stretch/>
        </p:blipFill>
        <p:spPr>
          <a:xfrm>
            <a:off x="201722" y="5038149"/>
            <a:ext cx="8894761" cy="69164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50020" y="1848780"/>
            <a:ext cx="966659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rgbClr val="000000"/>
                </a:solidFill>
                <a:latin typeface="Helvetica Neue" charset="0"/>
              </a:rPr>
              <a:t>Sample </a:t>
            </a:r>
            <a:r>
              <a:rPr lang="en-US" sz="1200" b="1" dirty="0" err="1">
                <a:solidFill>
                  <a:srgbClr val="000000"/>
                </a:solidFill>
                <a:latin typeface="Helvetica Neue" charset="0"/>
              </a:rPr>
              <a:t>sacct</a:t>
            </a:r>
            <a:r>
              <a:rPr lang="en-US" sz="1200" b="1" dirty="0">
                <a:solidFill>
                  <a:srgbClr val="000000"/>
                </a:solidFill>
                <a:latin typeface="Helvetica Neue" charset="0"/>
              </a:rPr>
              <a:t> command for GPU nodes:</a:t>
            </a:r>
          </a:p>
          <a:p>
            <a:r>
              <a:rPr lang="en-US" sz="1200" dirty="0" err="1"/>
              <a:t>sacct</a:t>
            </a:r>
            <a:r>
              <a:rPr lang="en-US" sz="1200" dirty="0"/>
              <a:t> -a -P -X -S 071918-00:00:00 -E 072018-23:59:59 --format=Account,AllocTRES,JobName,JobID,User,Partition,Start,State,Submit,ReqMem,Timelimit,NodeList,End -s </a:t>
            </a:r>
            <a:r>
              <a:rPr lang="en-US" sz="1200" dirty="0">
                <a:solidFill>
                  <a:srgbClr val="FF0000"/>
                </a:solidFill>
              </a:rPr>
              <a:t>CANCELLED,TIMEOUT,FAILED,COMPLETED,NODE_FAIL,OUT_OF_MEMORY </a:t>
            </a:r>
            <a:r>
              <a:rPr lang="en-US" sz="1200" dirty="0"/>
              <a:t>-r GPU,GPU-</a:t>
            </a:r>
            <a:r>
              <a:rPr lang="en-US" sz="1200" dirty="0" err="1"/>
              <a:t>shared,GPU</a:t>
            </a:r>
            <a:r>
              <a:rPr lang="en-US" sz="1200" dirty="0"/>
              <a:t>-small&gt; </a:t>
            </a:r>
            <a:r>
              <a:rPr lang="en-US" sz="1200" dirty="0" err="1"/>
              <a:t>today_gpu.csv</a:t>
            </a:r>
            <a:endParaRPr lang="en-US" sz="1200" dirty="0"/>
          </a:p>
        </p:txBody>
      </p:sp>
      <p:sp>
        <p:nvSpPr>
          <p:cNvPr id="9" name="Rectangle 8"/>
          <p:cNvSpPr/>
          <p:nvPr/>
        </p:nvSpPr>
        <p:spPr>
          <a:xfrm>
            <a:off x="150020" y="4543268"/>
            <a:ext cx="94395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rgbClr val="000000"/>
                </a:solidFill>
                <a:latin typeface="Helvetica Neue" charset="0"/>
              </a:rPr>
              <a:t>Sample </a:t>
            </a:r>
            <a:r>
              <a:rPr lang="en-US" sz="1200" b="1" dirty="0" err="1">
                <a:solidFill>
                  <a:srgbClr val="000000"/>
                </a:solidFill>
                <a:latin typeface="Helvetica Neue" charset="0"/>
              </a:rPr>
              <a:t>sacctmgr</a:t>
            </a:r>
            <a:r>
              <a:rPr lang="en-US" sz="1200" b="1" dirty="0">
                <a:solidFill>
                  <a:srgbClr val="000000"/>
                </a:solidFill>
                <a:latin typeface="Helvetica Neue" charset="0"/>
              </a:rPr>
              <a:t> command:</a:t>
            </a:r>
            <a:r>
              <a:rPr lang="en-US" sz="1200" b="1" dirty="0">
                <a:solidFill>
                  <a:srgbClr val="337AB7"/>
                </a:solidFill>
                <a:latin typeface="Helvetica Neue" charset="0"/>
                <a:hlinkClick r:id="rId4"/>
              </a:rPr>
              <a:t>¶</a:t>
            </a:r>
            <a:endParaRPr lang="en-US" sz="1200" b="1" dirty="0">
              <a:solidFill>
                <a:srgbClr val="000000"/>
              </a:solidFill>
              <a:latin typeface="Helvetica Neue" charset="0"/>
            </a:endParaRPr>
          </a:p>
          <a:p>
            <a:r>
              <a:rPr lang="en-US" sz="1200" dirty="0" err="1"/>
              <a:t>sacctmgr</a:t>
            </a:r>
            <a:r>
              <a:rPr lang="en-US" sz="1200" dirty="0"/>
              <a:t> show events -P event=node Start=071918-00:00:00 End=072018-23:59:59 &gt; </a:t>
            </a:r>
            <a:r>
              <a:rPr lang="en-US" sz="1200" dirty="0" err="1"/>
              <a:t>today_state.csv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3266751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Analysis on Resources</a:t>
            </a:r>
            <a:endParaRPr lang="en-US" sz="3600" dirty="0"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12470"/>
            <a:ext cx="8138480" cy="4967700"/>
          </a:xfrm>
        </p:spPr>
        <p:txBody>
          <a:bodyPr/>
          <a:lstStyle/>
          <a:p>
            <a:r>
              <a:rPr lang="en-US" sz="1600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GPU Utilization &amp; Backlogs </a:t>
            </a:r>
          </a:p>
          <a:p>
            <a:pPr marL="0" indent="0">
              <a:buNone/>
            </a:pPr>
            <a:r>
              <a:rPr lang="en-US" sz="1600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EX: Run a GPU job on 4 P100 nodes for 30 minutes is</a:t>
            </a:r>
          </a:p>
          <a:p>
            <a:pPr marL="0" indent="0">
              <a:buNone/>
            </a:pPr>
            <a:r>
              <a:rPr lang="en-US" sz="1600" dirty="0">
                <a:latin typeface="Abadi MT Condensed Extra Bold" charset="0"/>
                <a:ea typeface="Abadi MT Condensed Extra Bold" charset="0"/>
                <a:cs typeface="Abadi MT Condensed Extra Bold" charset="0"/>
                <a:sym typeface="Wingdings"/>
              </a:rPr>
              <a:t></a:t>
            </a:r>
            <a:r>
              <a:rPr lang="mr-IN" sz="1600" dirty="0" err="1">
                <a:latin typeface="Abadi MT Condensed Extra Bold" charset="0"/>
                <a:ea typeface="Abadi MT Condensed Extra Bold" charset="0"/>
                <a:cs typeface="Abadi MT Condensed Extra Bold" charset="0"/>
              </a:rPr>
              <a:t>interact</a:t>
            </a:r>
            <a:r>
              <a:rPr lang="mr-IN" sz="1600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 </a:t>
            </a:r>
            <a:r>
              <a:rPr lang="mr-IN" sz="1600" dirty="0">
                <a:solidFill>
                  <a:srgbClr val="FFC000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-</a:t>
            </a:r>
            <a:r>
              <a:rPr lang="mr-IN" sz="1600" dirty="0" err="1">
                <a:solidFill>
                  <a:srgbClr val="FFC000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p</a:t>
            </a:r>
            <a:r>
              <a:rPr lang="mr-IN" sz="1600" dirty="0">
                <a:solidFill>
                  <a:srgbClr val="FFC000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 GPU </a:t>
            </a:r>
            <a:r>
              <a:rPr lang="mr-IN" sz="1600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--</a:t>
            </a:r>
            <a:r>
              <a:rPr lang="mr-IN" sz="1600" dirty="0" err="1">
                <a:latin typeface="Abadi MT Condensed Extra Bold" charset="0"/>
                <a:ea typeface="Abadi MT Condensed Extra Bold" charset="0"/>
                <a:cs typeface="Abadi MT Condensed Extra Bold" charset="0"/>
              </a:rPr>
              <a:t>gres</a:t>
            </a:r>
            <a:r>
              <a:rPr lang="mr-IN" sz="1600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=gpu:</a:t>
            </a:r>
            <a:r>
              <a:rPr lang="mr-IN" sz="1600" dirty="0">
                <a:solidFill>
                  <a:srgbClr val="0070C0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p100</a:t>
            </a:r>
            <a:r>
              <a:rPr lang="mr-IN" sz="1600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:</a:t>
            </a:r>
            <a:r>
              <a:rPr lang="mr-IN" sz="1600" dirty="0">
                <a:solidFill>
                  <a:schemeClr val="accent2">
                    <a:lumMod val="7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2</a:t>
            </a:r>
            <a:r>
              <a:rPr lang="mr-IN" sz="1600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 </a:t>
            </a:r>
            <a:r>
              <a:rPr lang="mr-IN" sz="1600" dirty="0">
                <a:solidFill>
                  <a:srgbClr val="7030A0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-</a:t>
            </a:r>
            <a:r>
              <a:rPr lang="mr-IN" sz="1600" dirty="0" err="1">
                <a:solidFill>
                  <a:srgbClr val="7030A0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N</a:t>
            </a:r>
            <a:r>
              <a:rPr lang="mr-IN" sz="1600" dirty="0">
                <a:solidFill>
                  <a:srgbClr val="7030A0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 4 </a:t>
            </a:r>
            <a:r>
              <a:rPr lang="mr-IN" sz="1600" dirty="0">
                <a:solidFill>
                  <a:srgbClr val="FF0000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–</a:t>
            </a:r>
            <a:r>
              <a:rPr lang="mr-IN" sz="1600" dirty="0" err="1">
                <a:solidFill>
                  <a:srgbClr val="FF0000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t</a:t>
            </a:r>
            <a:r>
              <a:rPr lang="en-US" sz="1600" dirty="0">
                <a:solidFill>
                  <a:srgbClr val="FF0000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 30:00:00</a:t>
            </a:r>
            <a:endParaRPr lang="en-US" sz="1600" dirty="0"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  <a:p>
            <a:r>
              <a:rPr lang="en-US" sz="1600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RM Utilization &amp; Backlogs </a:t>
            </a:r>
          </a:p>
          <a:p>
            <a:pPr marL="0" indent="0">
              <a:buNone/>
            </a:pPr>
            <a:r>
              <a:rPr lang="en-US" sz="1600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EX: Run in the RM-shared partition using 4 cores and 1 hour of </a:t>
            </a:r>
            <a:r>
              <a:rPr lang="en-US" sz="1600" dirty="0" err="1">
                <a:latin typeface="Abadi MT Condensed Extra Bold" charset="0"/>
                <a:ea typeface="Abadi MT Condensed Extra Bold" charset="0"/>
                <a:cs typeface="Abadi MT Condensed Extra Bold" charset="0"/>
              </a:rPr>
              <a:t>walltime</a:t>
            </a:r>
            <a:r>
              <a:rPr lang="en-US" sz="1600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. </a:t>
            </a:r>
          </a:p>
          <a:p>
            <a:pPr marL="0" indent="0">
              <a:buNone/>
            </a:pPr>
            <a:r>
              <a:rPr lang="en-US" sz="1600" dirty="0">
                <a:latin typeface="Abadi MT Condensed Extra Bold" charset="0"/>
                <a:ea typeface="Abadi MT Condensed Extra Bold" charset="0"/>
                <a:cs typeface="Abadi MT Condensed Extra Bold" charset="0"/>
                <a:sym typeface="Wingdings"/>
              </a:rPr>
              <a:t></a:t>
            </a:r>
            <a:r>
              <a:rPr lang="en-US" sz="1600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interact </a:t>
            </a:r>
            <a:r>
              <a:rPr lang="en-US" sz="1600" dirty="0">
                <a:solidFill>
                  <a:srgbClr val="FFC000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-p RM-shared </a:t>
            </a:r>
            <a:r>
              <a:rPr lang="en-US" sz="1600" dirty="0">
                <a:solidFill>
                  <a:srgbClr val="002060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--</a:t>
            </a:r>
            <a:r>
              <a:rPr lang="en-US" sz="1600" dirty="0" err="1">
                <a:solidFill>
                  <a:srgbClr val="002060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ntasks</a:t>
            </a:r>
            <a:r>
              <a:rPr lang="en-US" sz="1600" dirty="0">
                <a:solidFill>
                  <a:srgbClr val="002060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-per-node=4 </a:t>
            </a:r>
            <a:r>
              <a:rPr lang="mr-IN" sz="1600" dirty="0">
                <a:solidFill>
                  <a:srgbClr val="FF0000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–</a:t>
            </a:r>
            <a:r>
              <a:rPr lang="mr-IN" sz="1600" dirty="0" err="1">
                <a:solidFill>
                  <a:srgbClr val="FF0000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t</a:t>
            </a:r>
            <a:r>
              <a:rPr lang="en-US" sz="1600" dirty="0">
                <a:solidFill>
                  <a:srgbClr val="FF0000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 1:00:00</a:t>
            </a:r>
            <a:endParaRPr lang="en-US" sz="1600" dirty="0"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  <a:p>
            <a:pPr marL="0" indent="0">
              <a:buNone/>
            </a:pPr>
            <a:r>
              <a:rPr lang="en-US" sz="1600" dirty="0">
                <a:latin typeface="Abadi MT Condensed Extra Bold" charset="0"/>
                <a:ea typeface="Abadi MT Condensed Extra Bold" charset="0"/>
                <a:cs typeface="Abadi MT Condensed Extra Bold" charset="0"/>
                <a:sym typeface="Wingdings"/>
              </a:rPr>
              <a:t></a:t>
            </a:r>
            <a:r>
              <a:rPr lang="mr-IN" sz="1600" dirty="0" err="1">
                <a:latin typeface="Abadi MT Condensed Extra Bold" charset="0"/>
                <a:ea typeface="Abadi MT Condensed Extra Bold" charset="0"/>
                <a:cs typeface="Abadi MT Condensed Extra Bold" charset="0"/>
              </a:rPr>
              <a:t>interact</a:t>
            </a:r>
            <a:r>
              <a:rPr lang="mr-IN" sz="1600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 </a:t>
            </a:r>
            <a:r>
              <a:rPr lang="mr-IN" sz="1600" dirty="0">
                <a:solidFill>
                  <a:srgbClr val="FFC000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-</a:t>
            </a:r>
            <a:r>
              <a:rPr lang="mr-IN" sz="1600" dirty="0" err="1">
                <a:solidFill>
                  <a:srgbClr val="FFC000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p</a:t>
            </a:r>
            <a:r>
              <a:rPr lang="mr-IN" sz="1600" dirty="0">
                <a:solidFill>
                  <a:srgbClr val="FFC000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 RM </a:t>
            </a:r>
            <a:r>
              <a:rPr lang="mr-IN" sz="1600" dirty="0">
                <a:solidFill>
                  <a:srgbClr val="7030A0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-</a:t>
            </a:r>
            <a:r>
              <a:rPr lang="mr-IN" sz="1600" dirty="0" err="1">
                <a:solidFill>
                  <a:srgbClr val="7030A0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N</a:t>
            </a:r>
            <a:r>
              <a:rPr lang="mr-IN" sz="1600" dirty="0">
                <a:solidFill>
                  <a:srgbClr val="7030A0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 2 </a:t>
            </a:r>
            <a:r>
              <a:rPr lang="mr-IN" sz="1600" dirty="0">
                <a:solidFill>
                  <a:srgbClr val="FF0000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-</a:t>
            </a:r>
            <a:r>
              <a:rPr lang="mr-IN" sz="1600" dirty="0" err="1">
                <a:solidFill>
                  <a:srgbClr val="FF0000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t</a:t>
            </a:r>
            <a:r>
              <a:rPr lang="mr-IN" sz="1600" dirty="0">
                <a:solidFill>
                  <a:srgbClr val="FF0000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 30:00</a:t>
            </a:r>
            <a:endParaRPr lang="en-US" sz="1600" dirty="0">
              <a:solidFill>
                <a:srgbClr val="FF0000"/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  <a:p>
            <a:r>
              <a:rPr lang="en-US" sz="1600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LM Utilization &amp; Backlogs </a:t>
            </a:r>
          </a:p>
          <a:p>
            <a:pPr marL="0" indent="0">
              <a:buNone/>
            </a:pPr>
            <a:r>
              <a:rPr lang="en-US" sz="1600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EX: Run in the LM partition for 10 hours of wall time and 6TB of memory is: </a:t>
            </a:r>
          </a:p>
          <a:p>
            <a:pPr marL="0" indent="0">
              <a:buNone/>
            </a:pPr>
            <a:r>
              <a:rPr lang="en-US" sz="1600" dirty="0">
                <a:latin typeface="Abadi MT Condensed Extra Bold" charset="0"/>
                <a:ea typeface="Abadi MT Condensed Extra Bold" charset="0"/>
                <a:cs typeface="Abadi MT Condensed Extra Bold" charset="0"/>
                <a:sym typeface="Wingdings"/>
              </a:rPr>
              <a:t>interact</a:t>
            </a:r>
            <a:r>
              <a:rPr lang="en-US" sz="1600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 </a:t>
            </a:r>
            <a:r>
              <a:rPr lang="en-US" sz="1600" dirty="0">
                <a:solidFill>
                  <a:srgbClr val="FFC000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-p LM </a:t>
            </a:r>
            <a:r>
              <a:rPr lang="en-US" sz="1600" dirty="0">
                <a:solidFill>
                  <a:srgbClr val="FF0000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- t 10:00:00 </a:t>
            </a:r>
            <a:r>
              <a:rPr lang="en-US" sz="1600" dirty="0">
                <a:solidFill>
                  <a:srgbClr val="00B050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--mem 6000GB </a:t>
            </a:r>
            <a:endParaRPr lang="en-US" sz="1600" dirty="0"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  <a:p>
            <a:pPr marL="0" indent="0">
              <a:buNone/>
            </a:pPr>
            <a:endParaRPr lang="en-US" sz="1600" dirty="0" smtClean="0"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  <a:p>
            <a:pPr marL="0" indent="0">
              <a:buNone/>
            </a:pPr>
            <a:endParaRPr lang="en-US" sz="1600" dirty="0"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  <a:p>
            <a:pPr marL="0" indent="0">
              <a:buNone/>
            </a:pPr>
            <a:endParaRPr lang="en-US" sz="1600" dirty="0"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  <a:p>
            <a:pPr marL="0" indent="0">
              <a:buNone/>
            </a:pPr>
            <a:r>
              <a:rPr lang="en-US" sz="1600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Dashboard Link: http://rubber.bridges.psc.edu:5601/</a:t>
            </a:r>
          </a:p>
          <a:p>
            <a:endParaRPr lang="en-US" sz="1600" dirty="0"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mtClean="0"/>
              <a:t>14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340616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8"/>
          <p:cNvSpPr txBox="1">
            <a:spLocks noGrp="1"/>
          </p:cNvSpPr>
          <p:nvPr>
            <p:ph type="ctrTitle" idx="4294967295"/>
          </p:nvPr>
        </p:nvSpPr>
        <p:spPr>
          <a:xfrm>
            <a:off x="685800" y="2458192"/>
            <a:ext cx="7772400" cy="154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rgbClr val="0198AD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  <a:sym typeface="Source Sans Pro"/>
              </a:rPr>
              <a:t>3</a:t>
            </a:r>
            <a:r>
              <a:rPr lang="en-US" sz="3600" b="1" dirty="0" smtClean="0">
                <a:solidFill>
                  <a:srgbClr val="0198AD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  <a:sym typeface="Source Sans Pro"/>
              </a:rPr>
              <a:t>.</a:t>
            </a:r>
            <a:br>
              <a:rPr lang="en-US" sz="3600" b="1" dirty="0" smtClean="0">
                <a:solidFill>
                  <a:srgbClr val="0198AD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  <a:sym typeface="Source Sans Pro"/>
              </a:rPr>
            </a:br>
            <a:r>
              <a:rPr lang="en-US" sz="3600" b="1" dirty="0" smtClean="0">
                <a:solidFill>
                  <a:srgbClr val="0198AD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  <a:sym typeface="Source Sans Pro"/>
              </a:rPr>
              <a:t>Data Pipeline</a:t>
            </a:r>
            <a:endParaRPr sz="3600" b="1" dirty="0">
              <a:solidFill>
                <a:srgbClr val="0198AD"/>
              </a:solidFill>
              <a:latin typeface="Abadi MT Condensed Extra Bold" charset="0"/>
              <a:ea typeface="Abadi MT Condensed Extra Bold" charset="0"/>
              <a:cs typeface="Abadi MT Condensed Extra Bold" charset="0"/>
              <a:sym typeface="Source Sans Pro"/>
            </a:endParaRPr>
          </a:p>
        </p:txBody>
      </p:sp>
      <p:sp>
        <p:nvSpPr>
          <p:cNvPr id="295" name="Google Shape;295;p48"/>
          <p:cNvSpPr txBox="1">
            <a:spLocks noGrp="1"/>
          </p:cNvSpPr>
          <p:nvPr>
            <p:ph type="sldNum" idx="12"/>
          </p:nvPr>
        </p:nvSpPr>
        <p:spPr>
          <a:xfrm>
            <a:off x="4297650" y="6479803"/>
            <a:ext cx="548700" cy="37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41"/>
          <p:cNvSpPr txBox="1">
            <a:spLocks noGrp="1"/>
          </p:cNvSpPr>
          <p:nvPr>
            <p:ph type="title"/>
          </p:nvPr>
        </p:nvSpPr>
        <p:spPr>
          <a:xfrm>
            <a:off x="457200" y="-30162"/>
            <a:ext cx="8229600" cy="114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 </a:t>
            </a:r>
            <a:r>
              <a:rPr lang="en-US" sz="3600" dirty="0" err="1">
                <a:latin typeface="Abadi MT Condensed Extra Bold" charset="0"/>
                <a:ea typeface="Abadi MT Condensed Extra Bold" charset="0"/>
                <a:cs typeface="Abadi MT Condensed Extra Bold" charset="0"/>
              </a:rPr>
              <a:t>Calima</a:t>
            </a:r>
            <a:r>
              <a:rPr lang="en-US" sz="3600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 Dashboard Data </a:t>
            </a:r>
            <a:r>
              <a:rPr lang="en-US" sz="3600" dirty="0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Pipeline</a:t>
            </a:r>
            <a:endParaRPr sz="3600" dirty="0"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189" name="Google Shape;189;p41"/>
          <p:cNvSpPr txBox="1">
            <a:spLocks noGrp="1"/>
          </p:cNvSpPr>
          <p:nvPr>
            <p:ph type="sldNum" idx="12"/>
          </p:nvPr>
        </p:nvSpPr>
        <p:spPr>
          <a:xfrm>
            <a:off x="4297650" y="6479803"/>
            <a:ext cx="548700" cy="37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Abadi MT Condensed Extra Bold" charset="0"/>
                <a:ea typeface="Abadi MT Condensed Extra Bold" charset="0"/>
                <a:cs typeface="Abadi MT Condensed Extra Bold" charset="0"/>
              </a:rPr>
              <a:t>16</a:t>
            </a:fld>
            <a:endParaRPr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2914" y="3050362"/>
            <a:ext cx="1153391" cy="86182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/>
          <a:srcRect l="83238" t="-1" r="1270" b="50786"/>
          <a:stretch/>
        </p:blipFill>
        <p:spPr>
          <a:xfrm>
            <a:off x="7807380" y="1817331"/>
            <a:ext cx="775210" cy="78882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/>
          <a:srcRect l="49406" t="3536" r="24037" b="50000"/>
          <a:stretch/>
        </p:blipFill>
        <p:spPr>
          <a:xfrm>
            <a:off x="6760845" y="2324016"/>
            <a:ext cx="1277531" cy="71593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/>
          <a:srcRect l="22868" t="3536" r="59427" b="47249"/>
          <a:stretch/>
        </p:blipFill>
        <p:spPr>
          <a:xfrm>
            <a:off x="6024111" y="1827880"/>
            <a:ext cx="888311" cy="79092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600" y="4831059"/>
            <a:ext cx="2636016" cy="164874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7402" y="1870066"/>
            <a:ext cx="1045105" cy="78524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9747" y="3068834"/>
            <a:ext cx="862209" cy="78935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79294" y="2906701"/>
            <a:ext cx="1129338" cy="1129338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537402" y="3899352"/>
            <a:ext cx="78579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Abadi MT Condensed Extra Bold" charset="0"/>
                <a:ea typeface="Abadi MT Condensed Extra Bold" charset="0"/>
                <a:cs typeface="Abadi MT Condensed Extra Bold" charset="0"/>
                <a:sym typeface="Wingdings"/>
              </a:rPr>
              <a:t>CSV files</a:t>
            </a:r>
            <a:endParaRPr lang="en-US" dirty="0">
              <a:latin typeface="Abadi MT Condensed Extra Bold" charset="0"/>
              <a:ea typeface="Abadi MT Condensed Extra Bold" charset="0"/>
              <a:cs typeface="Abadi MT Condensed Extra Bold" charset="0"/>
              <a:sym typeface="Wingdings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3518482" y="5455488"/>
            <a:ext cx="506741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AutoNum type="arabicPeriod"/>
            </a:pPr>
            <a:r>
              <a:rPr lang="en-US" sz="1600" dirty="0" smtClean="0">
                <a:latin typeface="Abadi MT Condensed Extra Bold" charset="0"/>
                <a:ea typeface="Abadi MT Condensed Extra Bold" charset="0"/>
                <a:cs typeface="Abadi MT Condensed Extra Bold" charset="0"/>
                <a:sym typeface="Wingdings"/>
              </a:rPr>
              <a:t>Execute command to extract data</a:t>
            </a:r>
          </a:p>
          <a:p>
            <a:pPr marL="342900" indent="-342900">
              <a:buAutoNum type="arabicPeriod"/>
            </a:pPr>
            <a:r>
              <a:rPr lang="en-US" sz="1600" dirty="0" smtClean="0">
                <a:latin typeface="Abadi MT Condensed Extra Bold" charset="0"/>
                <a:ea typeface="Abadi MT Condensed Extra Bold" charset="0"/>
                <a:cs typeface="Abadi MT Condensed Extra Bold" charset="0"/>
                <a:sym typeface="Wingdings"/>
              </a:rPr>
              <a:t>Invoke python script to clean data</a:t>
            </a:r>
          </a:p>
          <a:p>
            <a:pPr marL="342900" indent="-342900">
              <a:buAutoNum type="arabicPeriod"/>
            </a:pPr>
            <a:r>
              <a:rPr lang="en-US" sz="1600" dirty="0" smtClean="0">
                <a:latin typeface="Abadi MT Condensed Extra Bold" charset="0"/>
                <a:ea typeface="Abadi MT Condensed Extra Bold" charset="0"/>
                <a:cs typeface="Abadi MT Condensed Extra Bold" charset="0"/>
                <a:sym typeface="Wingdings"/>
              </a:rPr>
              <a:t>Copy the processed data to </a:t>
            </a:r>
            <a:r>
              <a:rPr lang="en-US" sz="1600" dirty="0" err="1" smtClean="0">
                <a:latin typeface="Abadi MT Condensed Extra Bold" charset="0"/>
                <a:ea typeface="Abadi MT Condensed Extra Bold" charset="0"/>
                <a:cs typeface="Abadi MT Condensed Extra Bold" charset="0"/>
                <a:sym typeface="Wingdings"/>
              </a:rPr>
              <a:t>docker</a:t>
            </a:r>
            <a:r>
              <a:rPr lang="en-US" sz="1600" dirty="0" smtClean="0">
                <a:latin typeface="Abadi MT Condensed Extra Bold" charset="0"/>
                <a:ea typeface="Abadi MT Condensed Extra Bold" charset="0"/>
                <a:cs typeface="Abadi MT Condensed Extra Bold" charset="0"/>
                <a:sym typeface="Wingdings"/>
              </a:rPr>
              <a:t> (</a:t>
            </a:r>
            <a:r>
              <a:rPr lang="en-US" sz="1600" dirty="0" err="1" smtClean="0">
                <a:latin typeface="Abadi MT Condensed Extra Bold" charset="0"/>
                <a:ea typeface="Abadi MT Condensed Extra Bold" charset="0"/>
                <a:cs typeface="Abadi MT Condensed Extra Bold" charset="0"/>
                <a:sym typeface="Wingdings"/>
              </a:rPr>
              <a:t>inotifywait</a:t>
            </a:r>
            <a:r>
              <a:rPr lang="en-US" sz="1600" dirty="0" smtClean="0">
                <a:latin typeface="Abadi MT Condensed Extra Bold" charset="0"/>
                <a:ea typeface="Abadi MT Condensed Extra Bold" charset="0"/>
                <a:cs typeface="Abadi MT Condensed Extra Bold" charset="0"/>
                <a:sym typeface="Wingdings"/>
              </a:rPr>
              <a:t> package)</a:t>
            </a:r>
            <a:endParaRPr lang="en-US" sz="1600" dirty="0">
              <a:latin typeface="Abadi MT Condensed Extra Bold" charset="0"/>
              <a:ea typeface="Abadi MT Condensed Extra Bold" charset="0"/>
              <a:cs typeface="Abadi MT Condensed Extra Bold" charset="0"/>
              <a:sym typeface="Wingdings"/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71736" y="3129524"/>
            <a:ext cx="768465" cy="768465"/>
          </a:xfrm>
          <a:prstGeom prst="rect">
            <a:avLst/>
          </a:prstGeom>
        </p:spPr>
      </p:pic>
      <p:sp>
        <p:nvSpPr>
          <p:cNvPr id="23" name="Right Arrow 22"/>
          <p:cNvSpPr/>
          <p:nvPr/>
        </p:nvSpPr>
        <p:spPr>
          <a:xfrm>
            <a:off x="575504" y="2760116"/>
            <a:ext cx="5453361" cy="207733"/>
          </a:xfrm>
          <a:prstGeom prst="rightArrow">
            <a:avLst/>
          </a:prstGeom>
          <a:solidFill>
            <a:schemeClr val="accent4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433836" y="4085892"/>
            <a:ext cx="182133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Abadi MT Condensed Extra Bold" charset="0"/>
                <a:ea typeface="Abadi MT Condensed Extra Bold" charset="0"/>
                <a:cs typeface="Abadi MT Condensed Extra Bold" charset="0"/>
                <a:sym typeface="Wingdings"/>
              </a:rPr>
              <a:t>r</a:t>
            </a:r>
            <a:r>
              <a:rPr lang="en-US" smtClean="0">
                <a:latin typeface="Abadi MT Condensed Extra Bold" charset="0"/>
                <a:ea typeface="Abadi MT Condensed Extra Bold" charset="0"/>
                <a:cs typeface="Abadi MT Condensed Extra Bold" charset="0"/>
                <a:sym typeface="Wingdings"/>
              </a:rPr>
              <a:t>ubber.bridges.psc.edu</a:t>
            </a:r>
            <a:endParaRPr lang="en-US" dirty="0">
              <a:latin typeface="Abadi MT Condensed Extra Bold" charset="0"/>
              <a:ea typeface="Abadi MT Condensed Extra Bold" charset="0"/>
              <a:cs typeface="Abadi MT Condensed Extra Bold" charset="0"/>
              <a:sym typeface="Wingdings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4679087" y="3870680"/>
            <a:ext cx="12442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Abadi MT Condensed Extra Bold" charset="0"/>
                <a:ea typeface="Abadi MT Condensed Extra Bold" charset="0"/>
                <a:cs typeface="Abadi MT Condensed Extra Bold" charset="0"/>
                <a:sym typeface="Wingdings"/>
              </a:rPr>
              <a:t>Processed data</a:t>
            </a:r>
            <a:endParaRPr lang="en-US" dirty="0">
              <a:latin typeface="Abadi MT Condensed Extra Bold" charset="0"/>
              <a:ea typeface="Abadi MT Condensed Extra Bold" charset="0"/>
              <a:cs typeface="Abadi MT Condensed Extra Bold" charset="0"/>
              <a:sym typeface="Wingdings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3114373" y="3878258"/>
            <a:ext cx="16349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latin typeface="Abadi MT Condensed Extra Bold" charset="0"/>
                <a:ea typeface="Abadi MT Condensed Extra Bold" charset="0"/>
                <a:cs typeface="Abadi MT Condensed Extra Bold" charset="0"/>
                <a:sym typeface="Wingdings"/>
              </a:rPr>
              <a:t>p</a:t>
            </a:r>
            <a:r>
              <a:rPr lang="en-US" dirty="0" err="1" smtClean="0">
                <a:latin typeface="Abadi MT Condensed Extra Bold" charset="0"/>
                <a:ea typeface="Abadi MT Condensed Extra Bold" charset="0"/>
                <a:cs typeface="Abadi MT Condensed Extra Bold" charset="0"/>
                <a:sym typeface="Wingdings"/>
              </a:rPr>
              <a:t>reprocess.py</a:t>
            </a:r>
            <a:endParaRPr lang="en-US" dirty="0">
              <a:latin typeface="Abadi MT Condensed Extra Bold" charset="0"/>
              <a:ea typeface="Abadi MT Condensed Extra Bold" charset="0"/>
              <a:cs typeface="Abadi MT Condensed Extra Bold" charset="0"/>
              <a:sym typeface="Wingdings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1722707" y="3861948"/>
            <a:ext cx="16349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mtClean="0">
                <a:latin typeface="Abadi MT Condensed Extra Bold" charset="0"/>
                <a:ea typeface="Abadi MT Condensed Extra Bold" charset="0"/>
                <a:cs typeface="Abadi MT Condensed Extra Bold" charset="0"/>
                <a:sym typeface="Wingdings"/>
              </a:rPr>
              <a:t>Raw data</a:t>
            </a:r>
            <a:endParaRPr lang="en-US" dirty="0">
              <a:latin typeface="Abadi MT Condensed Extra Bold" charset="0"/>
              <a:ea typeface="Abadi MT Condensed Extra Bold" charset="0"/>
              <a:cs typeface="Abadi MT Condensed Extra Bold" charset="0"/>
              <a:sym typeface="Wingdings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3608490" y="5072262"/>
            <a:ext cx="16349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 smtClean="0">
                <a:latin typeface="Abadi MT Condensed Extra Bold" charset="0"/>
                <a:ea typeface="Abadi MT Condensed Extra Bold" charset="0"/>
                <a:cs typeface="Abadi MT Condensed Extra Bold" charset="0"/>
                <a:sym typeface="Wingdings"/>
              </a:rPr>
              <a:t>automate.sh</a:t>
            </a:r>
            <a:endParaRPr lang="en-US" sz="1600" dirty="0">
              <a:latin typeface="Abadi MT Condensed Extra Bold" charset="0"/>
              <a:ea typeface="Abadi MT Condensed Extra Bold" charset="0"/>
              <a:cs typeface="Abadi MT Condensed Extra Bold" charset="0"/>
              <a:sym typeface="Wingdings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05846" y="3080565"/>
            <a:ext cx="768465" cy="76846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err="1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Logstash</a:t>
            </a:r>
            <a:endParaRPr lang="en-US" sz="3600" dirty="0"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mtClean="0"/>
              <a:t>17</a:t>
            </a:fld>
            <a:endParaRPr lang="uk-UA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596000"/>
            <a:ext cx="8211280" cy="240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6342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err="1">
                <a:latin typeface="Abadi MT Condensed Extra Bold" charset="0"/>
                <a:ea typeface="Abadi MT Condensed Extra Bold" charset="0"/>
                <a:cs typeface="Abadi MT Condensed Extra Bold" charset="0"/>
              </a:rPr>
              <a:t>Elasticsearch</a:t>
            </a:r>
            <a:r>
              <a:rPr lang="en-US" sz="3600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 under the hood - Lucene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mtClean="0"/>
              <a:t>18</a:t>
            </a:fld>
            <a:endParaRPr lang="uk-UA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853" y="2113413"/>
            <a:ext cx="7172083" cy="3317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6143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600" dirty="0" err="1"/>
              <a:t>Kibana</a:t>
            </a:r>
            <a:endParaRPr lang="en-US" sz="36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mtClean="0"/>
              <a:t>19</a:t>
            </a:fld>
            <a:endParaRPr lang="uk-UA"/>
          </a:p>
        </p:txBody>
      </p:sp>
      <p:pic>
        <p:nvPicPr>
          <p:cNvPr id="7" name="Content Placeholder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763" y="1535050"/>
            <a:ext cx="7560474" cy="472529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845758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4"/>
          <p:cNvSpPr txBox="1">
            <a:spLocks noGrp="1"/>
          </p:cNvSpPr>
          <p:nvPr>
            <p:ph type="title"/>
          </p:nvPr>
        </p:nvSpPr>
        <p:spPr>
          <a:xfrm>
            <a:off x="372139" y="-93958"/>
            <a:ext cx="8229600" cy="114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Agenda</a:t>
            </a:r>
            <a:endParaRPr lang="en-US" sz="3600" dirty="0">
              <a:solidFill>
                <a:schemeClr val="bg1"/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136" name="Google Shape;136;p34"/>
          <p:cNvSpPr txBox="1">
            <a:spLocks noGrp="1"/>
          </p:cNvSpPr>
          <p:nvPr>
            <p:ph type="sldNum" idx="12"/>
          </p:nvPr>
        </p:nvSpPr>
        <p:spPr>
          <a:xfrm>
            <a:off x="4297650" y="6479803"/>
            <a:ext cx="548700" cy="37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2" name="Rectangle 1"/>
          <p:cNvSpPr/>
          <p:nvPr/>
        </p:nvSpPr>
        <p:spPr>
          <a:xfrm>
            <a:off x="754912" y="1460596"/>
            <a:ext cx="4572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b="1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Motivation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Data Source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Data Pipeline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Data Preprocessing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Dashboard Demo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Benefit for the Center</a:t>
            </a:r>
            <a:endParaRPr lang="en-US" sz="2400" b="1" dirty="0"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3678" y="1132774"/>
            <a:ext cx="5029200" cy="4521200"/>
          </a:xfrm>
          <a:prstGeom prst="rect">
            <a:avLst/>
          </a:prstGeom>
        </p:spPr>
      </p:pic>
      <p:sp>
        <p:nvSpPr>
          <p:cNvPr id="378" name="Google Shape;378;p57"/>
          <p:cNvSpPr txBox="1">
            <a:spLocks noGrp="1"/>
          </p:cNvSpPr>
          <p:nvPr>
            <p:ph type="subTitle" idx="4294967295"/>
          </p:nvPr>
        </p:nvSpPr>
        <p:spPr>
          <a:xfrm>
            <a:off x="1275150" y="1277914"/>
            <a:ext cx="6593700" cy="36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 smtClean="0">
                <a:solidFill>
                  <a:srgbClr val="FFFFFF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  <a:sym typeface="Permanent Marker"/>
              </a:rPr>
              <a:t>4.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 smtClean="0">
                <a:solidFill>
                  <a:srgbClr val="FFFFFF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  <a:sym typeface="Permanent Marker"/>
              </a:rPr>
              <a:t>Data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 smtClean="0">
                <a:solidFill>
                  <a:srgbClr val="FFFFFF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  <a:sym typeface="Permanent Marker"/>
              </a:rPr>
              <a:t>Preprocessing</a:t>
            </a:r>
            <a:endParaRPr sz="3600" dirty="0">
              <a:solidFill>
                <a:srgbClr val="FFFFFF"/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380" name="Google Shape;380;p57"/>
          <p:cNvSpPr txBox="1">
            <a:spLocks noGrp="1"/>
          </p:cNvSpPr>
          <p:nvPr>
            <p:ph type="sldNum" idx="12"/>
          </p:nvPr>
        </p:nvSpPr>
        <p:spPr>
          <a:xfrm>
            <a:off x="4297650" y="6479803"/>
            <a:ext cx="548700" cy="37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847296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8"/>
          <p:cNvSpPr txBox="1">
            <a:spLocks noGrp="1"/>
          </p:cNvSpPr>
          <p:nvPr>
            <p:ph type="title"/>
          </p:nvPr>
        </p:nvSpPr>
        <p:spPr>
          <a:xfrm>
            <a:off x="457200" y="-30162"/>
            <a:ext cx="8229600" cy="114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3600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Data Preprocessing (</a:t>
            </a:r>
            <a:r>
              <a:rPr lang="en-US" altLang="zh-TW" sz="3600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1</a:t>
            </a:r>
            <a:r>
              <a:rPr lang="en-US" sz="3600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) </a:t>
            </a:r>
            <a:r>
              <a:rPr lang="mr-IN" sz="3600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–</a:t>
            </a:r>
            <a:r>
              <a:rPr lang="en-US" sz="3600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 Job Transform </a:t>
            </a:r>
            <a:endParaRPr sz="3600" dirty="0"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164" name="Google Shape;164;p38"/>
          <p:cNvSpPr txBox="1">
            <a:spLocks noGrp="1"/>
          </p:cNvSpPr>
          <p:nvPr>
            <p:ph type="sldNum" idx="12"/>
          </p:nvPr>
        </p:nvSpPr>
        <p:spPr>
          <a:xfrm>
            <a:off x="4297650" y="6479803"/>
            <a:ext cx="548700" cy="37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14" y="2778875"/>
            <a:ext cx="4717557" cy="227048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86256" y="1398064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800" b="1" dirty="0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Take RM Node as an example</a:t>
            </a:r>
            <a:endParaRPr lang="en-US" sz="1800" b="1" dirty="0"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11630" y="5618598"/>
            <a:ext cx="37174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N</a:t>
            </a:r>
            <a:r>
              <a:rPr lang="en-US" altLang="zh-TW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odeList</a:t>
            </a:r>
            <a:r>
              <a:rPr lang="zh-TW" altLang="en-US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 </a:t>
            </a:r>
            <a:r>
              <a:rPr lang="en-US" altLang="zh-TW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r[</a:t>
            </a:r>
            <a:r>
              <a:rPr lang="zh-TW" altLang="en-US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 </a:t>
            </a:r>
            <a:r>
              <a:rPr lang="en-US" altLang="zh-TW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107,</a:t>
            </a:r>
            <a:r>
              <a:rPr lang="zh-TW" altLang="en-US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 </a:t>
            </a:r>
            <a:r>
              <a:rPr lang="en-US" altLang="zh-TW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108-110,</a:t>
            </a:r>
            <a:r>
              <a:rPr lang="zh-TW" altLang="en-US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 </a:t>
            </a:r>
            <a:r>
              <a:rPr lang="en-US" altLang="zh-TW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131,</a:t>
            </a:r>
            <a:r>
              <a:rPr lang="zh-TW" altLang="en-US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 </a:t>
            </a:r>
            <a:r>
              <a:rPr lang="en-US" altLang="zh-TW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565]</a:t>
            </a:r>
            <a:endParaRPr lang="en-US" dirty="0"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11630" y="5964427"/>
            <a:ext cx="42399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N</a:t>
            </a:r>
            <a:r>
              <a:rPr lang="en-US" altLang="zh-TW" dirty="0" err="1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odeList</a:t>
            </a:r>
            <a:r>
              <a:rPr lang="zh-TW" altLang="en-US" dirty="0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 </a:t>
            </a:r>
            <a:r>
              <a:rPr lang="en-US" altLang="zh-TW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l</a:t>
            </a:r>
            <a:r>
              <a:rPr lang="en-US" altLang="zh-TW" dirty="0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[</a:t>
            </a:r>
            <a:r>
              <a:rPr lang="zh-TW" altLang="en-US" dirty="0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 </a:t>
            </a:r>
            <a:r>
              <a:rPr lang="en-US" altLang="zh-TW" dirty="0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003,</a:t>
            </a:r>
            <a:r>
              <a:rPr lang="zh-TW" altLang="en-US" dirty="0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 </a:t>
            </a:r>
            <a:r>
              <a:rPr lang="en-US" altLang="zh-TW" dirty="0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004-005,</a:t>
            </a:r>
            <a:r>
              <a:rPr lang="zh-TW" altLang="en-US" dirty="0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 </a:t>
            </a:r>
            <a:r>
              <a:rPr lang="en-US" altLang="zh-TW" dirty="0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009]</a:t>
            </a:r>
            <a:r>
              <a:rPr lang="en-US" altLang="zh-TW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,</a:t>
            </a:r>
            <a:r>
              <a:rPr lang="en-US" altLang="zh-TW" dirty="0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xl[</a:t>
            </a:r>
            <a:r>
              <a:rPr lang="zh-TW" altLang="en-US" dirty="0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 </a:t>
            </a:r>
            <a:r>
              <a:rPr lang="en-US" altLang="zh-TW" dirty="0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001,</a:t>
            </a:r>
            <a:r>
              <a:rPr lang="zh-TW" altLang="en-US" dirty="0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 </a:t>
            </a:r>
            <a:r>
              <a:rPr lang="en-US" altLang="zh-TW" dirty="0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002]</a:t>
            </a:r>
            <a:endParaRPr lang="en-US" dirty="0"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88571" y="1702080"/>
            <a:ext cx="87194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err="1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AllocTRES</a:t>
            </a:r>
            <a:r>
              <a:rPr lang="zh-TW" altLang="en-US" dirty="0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      </a:t>
            </a:r>
            <a:r>
              <a:rPr lang="en-US" dirty="0" err="1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cpu</a:t>
            </a:r>
            <a:r>
              <a:rPr lang="en-US" dirty="0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=32,mem=123200M,node=1,billing/</a:t>
            </a:r>
            <a:r>
              <a:rPr lang="en-US" dirty="0" err="1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gpu</a:t>
            </a:r>
            <a:r>
              <a:rPr lang="en-US" dirty="0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=32,gres/</a:t>
            </a:r>
            <a:r>
              <a:rPr lang="en-US" dirty="0" err="1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gpu</a:t>
            </a:r>
            <a:r>
              <a:rPr lang="en-US" dirty="0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=2,gres/gpu:p100=2</a:t>
            </a:r>
            <a:endParaRPr lang="en-US" dirty="0"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7060" y="2677274"/>
            <a:ext cx="3573810" cy="3493329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>
            <a:off x="4620488" y="3041579"/>
            <a:ext cx="776572" cy="239267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endCxn id="17" idx="1"/>
          </p:cNvCxnSpPr>
          <p:nvPr/>
        </p:nvCxnSpPr>
        <p:spPr>
          <a:xfrm>
            <a:off x="4665475" y="4647029"/>
            <a:ext cx="772355" cy="932499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5399630" y="4901872"/>
            <a:ext cx="1023257" cy="1796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5425474" y="5109099"/>
            <a:ext cx="1023257" cy="1796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5404822" y="5302049"/>
            <a:ext cx="1112534" cy="1876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5437830" y="5489721"/>
            <a:ext cx="1023257" cy="179614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/>
          <p:cNvCxnSpPr>
            <a:endCxn id="14" idx="1"/>
          </p:cNvCxnSpPr>
          <p:nvPr/>
        </p:nvCxnSpPr>
        <p:spPr>
          <a:xfrm>
            <a:off x="4606729" y="3005512"/>
            <a:ext cx="792901" cy="198616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4606729" y="2980992"/>
            <a:ext cx="791652" cy="223197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/>
          <p:cNvSpPr/>
          <p:nvPr/>
        </p:nvSpPr>
        <p:spPr>
          <a:xfrm>
            <a:off x="65314" y="2923997"/>
            <a:ext cx="1023257" cy="1796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36900" y="4557222"/>
            <a:ext cx="1023257" cy="179614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Data Preprocessing (</a:t>
            </a:r>
            <a:r>
              <a:rPr lang="en-US" altLang="zh-TW" sz="3600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2</a:t>
            </a:r>
            <a:r>
              <a:rPr lang="en-US" sz="3600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) - </a:t>
            </a:r>
            <a:r>
              <a:rPr lang="en-US" sz="3600" dirty="0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Time</a:t>
            </a:r>
            <a:endParaRPr lang="en-US" sz="3600" dirty="0"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000" b="1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 (submit)    (start)</a:t>
            </a:r>
          </a:p>
          <a:p>
            <a:pPr marL="0" indent="0">
              <a:buNone/>
            </a:pPr>
            <a:r>
              <a:rPr lang="en-US" sz="2000" b="1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Transform start and end time to minute per row (like taking snapshot)</a:t>
            </a:r>
          </a:p>
          <a:p>
            <a:r>
              <a:rPr lang="en-US" sz="2000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If a job has a start time of 2018-07-19T13:28:35 and end time of 2018-07-19T13:32:21 in </a:t>
            </a:r>
            <a:r>
              <a:rPr lang="en-US" sz="2000" dirty="0" err="1">
                <a:latin typeface="Abadi MT Condensed Extra Bold" charset="0"/>
                <a:ea typeface="Abadi MT Condensed Extra Bold" charset="0"/>
                <a:cs typeface="Abadi MT Condensed Extra Bold" charset="0"/>
              </a:rPr>
              <a:t>sacct</a:t>
            </a:r>
            <a:r>
              <a:rPr lang="en-US" sz="2000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, this single job will be converted to four rows with timestamp like the following:</a:t>
            </a:r>
          </a:p>
          <a:p>
            <a:endParaRPr lang="en-US" sz="2000" dirty="0"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mtClean="0"/>
              <a:t>22</a:t>
            </a:fld>
            <a:endParaRPr lang="uk-UA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1612" y="4574100"/>
            <a:ext cx="9150949" cy="14799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1367077" y="4867711"/>
            <a:ext cx="122079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2018-07-19</a:t>
            </a:r>
          </a:p>
          <a:p>
            <a:r>
              <a:rPr lang="en-US" dirty="0">
                <a:solidFill>
                  <a:srgbClr val="0070C0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 </a:t>
            </a:r>
            <a:r>
              <a:rPr lang="en-US" dirty="0" smtClean="0">
                <a:solidFill>
                  <a:srgbClr val="0070C0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 13:29:00</a:t>
            </a:r>
            <a:endParaRPr lang="en-US" dirty="0">
              <a:solidFill>
                <a:srgbClr val="0070C0"/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867967" y="4862346"/>
            <a:ext cx="122079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2018-07-19</a:t>
            </a:r>
          </a:p>
          <a:p>
            <a:r>
              <a:rPr lang="en-US" dirty="0">
                <a:solidFill>
                  <a:srgbClr val="0070C0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 </a:t>
            </a:r>
            <a:r>
              <a:rPr lang="en-US" dirty="0" smtClean="0">
                <a:solidFill>
                  <a:srgbClr val="0070C0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 13:30:00</a:t>
            </a:r>
            <a:endParaRPr lang="en-US" dirty="0">
              <a:solidFill>
                <a:srgbClr val="0070C0"/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278699" y="4861283"/>
            <a:ext cx="122079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2018-07-19</a:t>
            </a:r>
          </a:p>
          <a:p>
            <a:r>
              <a:rPr lang="en-US" dirty="0">
                <a:solidFill>
                  <a:srgbClr val="0070C0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 </a:t>
            </a:r>
            <a:r>
              <a:rPr lang="en-US" dirty="0" smtClean="0">
                <a:solidFill>
                  <a:srgbClr val="0070C0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  13:31:00</a:t>
            </a:r>
            <a:endParaRPr lang="en-US" dirty="0">
              <a:solidFill>
                <a:srgbClr val="0070C0"/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732138" y="4863047"/>
            <a:ext cx="122079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2018-07-19</a:t>
            </a:r>
          </a:p>
          <a:p>
            <a:r>
              <a:rPr lang="en-US" dirty="0">
                <a:solidFill>
                  <a:srgbClr val="0070C0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 </a:t>
            </a:r>
            <a:r>
              <a:rPr lang="en-US" dirty="0" smtClean="0">
                <a:solidFill>
                  <a:srgbClr val="0070C0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  13:32:00</a:t>
            </a:r>
            <a:endParaRPr lang="en-US" dirty="0">
              <a:solidFill>
                <a:srgbClr val="0070C0"/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12" name="Triangle 11"/>
          <p:cNvSpPr/>
          <p:nvPr/>
        </p:nvSpPr>
        <p:spPr>
          <a:xfrm flipH="1" flipV="1">
            <a:off x="1721792" y="4604648"/>
            <a:ext cx="271650" cy="213618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367077" y="3817839"/>
            <a:ext cx="212956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2018-07-19T13:28:35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212490" y="3830669"/>
            <a:ext cx="212956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2018-07-19T13:32:21</a:t>
            </a:r>
            <a:endParaRPr lang="en-US" dirty="0"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15" name="Triangle 14"/>
          <p:cNvSpPr/>
          <p:nvPr/>
        </p:nvSpPr>
        <p:spPr>
          <a:xfrm flipH="1" flipV="1">
            <a:off x="6166069" y="4591446"/>
            <a:ext cx="271650" cy="213618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riangle 15"/>
          <p:cNvSpPr/>
          <p:nvPr/>
        </p:nvSpPr>
        <p:spPr>
          <a:xfrm flipH="1" flipV="1">
            <a:off x="4686209" y="4604648"/>
            <a:ext cx="271650" cy="213618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riangle 16"/>
          <p:cNvSpPr/>
          <p:nvPr/>
        </p:nvSpPr>
        <p:spPr>
          <a:xfrm flipH="1" flipV="1">
            <a:off x="3318491" y="4575390"/>
            <a:ext cx="271650" cy="213618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riangle 17"/>
          <p:cNvSpPr/>
          <p:nvPr/>
        </p:nvSpPr>
        <p:spPr>
          <a:xfrm flipH="1" flipV="1">
            <a:off x="468410" y="4628987"/>
            <a:ext cx="271650" cy="213618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0" y="4861283"/>
            <a:ext cx="122079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2018-07-19</a:t>
            </a:r>
          </a:p>
          <a:p>
            <a:r>
              <a:rPr lang="en-US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 </a:t>
            </a:r>
            <a:r>
              <a:rPr lang="en-US" dirty="0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 13:28:00</a:t>
            </a:r>
            <a:endParaRPr lang="en-US" dirty="0"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414478" y="4247370"/>
            <a:ext cx="63187" cy="3214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7107940" y="4249633"/>
            <a:ext cx="63187" cy="3214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riangle 21"/>
          <p:cNvSpPr/>
          <p:nvPr/>
        </p:nvSpPr>
        <p:spPr>
          <a:xfrm flipH="1" flipV="1">
            <a:off x="7620398" y="4585092"/>
            <a:ext cx="271650" cy="213618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7219340" y="4861283"/>
            <a:ext cx="124560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2018-07-19</a:t>
            </a:r>
          </a:p>
          <a:p>
            <a:r>
              <a:rPr lang="en-US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 </a:t>
            </a:r>
            <a:r>
              <a:rPr lang="en-US" dirty="0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  13:33:00</a:t>
            </a:r>
            <a:endParaRPr lang="en-US" dirty="0"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07240" y="5871872"/>
            <a:ext cx="9649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smtClean="0">
                <a:solidFill>
                  <a:schemeClr val="accent4">
                    <a:lumMod val="50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***A </a:t>
            </a:r>
            <a:r>
              <a:rPr lang="en-US" sz="1800" b="1" dirty="0" smtClean="0">
                <a:solidFill>
                  <a:schemeClr val="accent4">
                    <a:lumMod val="50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job that waits for 10 days to be executed would have 60*24*10= 14400 rows </a:t>
            </a:r>
            <a:endParaRPr lang="en-US" sz="1800" b="1" dirty="0">
              <a:solidFill>
                <a:schemeClr val="accent4">
                  <a:lumMod val="50000"/>
                </a:schemeClr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9652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Preprocessed Data (August 1</a:t>
            </a:r>
            <a:r>
              <a:rPr lang="en-US" sz="3600" baseline="30000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st</a:t>
            </a:r>
            <a:r>
              <a:rPr lang="en-US" sz="3600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 </a:t>
            </a:r>
            <a:r>
              <a:rPr lang="mr-IN" sz="3600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–</a:t>
            </a:r>
            <a:r>
              <a:rPr lang="en-US" sz="3600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August 3</a:t>
            </a:r>
            <a:r>
              <a:rPr lang="en-US" sz="3600" baseline="30000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rd</a:t>
            </a:r>
            <a:r>
              <a:rPr lang="en-US" sz="3600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 )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mtClean="0"/>
              <a:t>23</a:t>
            </a:fld>
            <a:endParaRPr lang="uk-UA"/>
          </a:p>
        </p:txBody>
      </p:sp>
      <p:sp>
        <p:nvSpPr>
          <p:cNvPr id="5" name="TextBox 4"/>
          <p:cNvSpPr txBox="1"/>
          <p:nvPr/>
        </p:nvSpPr>
        <p:spPr>
          <a:xfrm>
            <a:off x="696684" y="1506022"/>
            <a:ext cx="11157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GPU</a:t>
            </a:r>
            <a:r>
              <a:rPr lang="en-US" b="1" dirty="0" smtClean="0"/>
              <a:t> </a:t>
            </a:r>
            <a:endParaRPr lang="en-US" b="1" dirty="0"/>
          </a:p>
        </p:txBody>
      </p:sp>
      <p:sp>
        <p:nvSpPr>
          <p:cNvPr id="6" name="TextBox 5"/>
          <p:cNvSpPr txBox="1"/>
          <p:nvPr/>
        </p:nvSpPr>
        <p:spPr>
          <a:xfrm>
            <a:off x="797377" y="3342906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Original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098467" y="1599992"/>
            <a:ext cx="1186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Utilization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098465" y="3067544"/>
            <a:ext cx="1186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Backlog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098465" y="4906881"/>
            <a:ext cx="1186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Interactive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696684" y="3789402"/>
            <a:ext cx="11913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dirty="0"/>
              <a:t>(2374, 18) 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6526" y="1468767"/>
            <a:ext cx="4381500" cy="14351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6526" y="3281918"/>
            <a:ext cx="4445000" cy="13843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0626" y="4965027"/>
            <a:ext cx="4876800" cy="143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997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Preprocessed Data (August 1</a:t>
            </a:r>
            <a:r>
              <a:rPr lang="en-US" sz="3600" baseline="30000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st</a:t>
            </a:r>
            <a:r>
              <a:rPr lang="en-US" sz="3600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 </a:t>
            </a:r>
            <a:r>
              <a:rPr lang="mr-IN" sz="3600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–</a:t>
            </a:r>
            <a:r>
              <a:rPr lang="en-US" sz="3600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August 3</a:t>
            </a:r>
            <a:r>
              <a:rPr lang="en-US" sz="3600" baseline="30000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rd</a:t>
            </a:r>
            <a:r>
              <a:rPr lang="en-US" sz="3600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 ) 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mtClean="0"/>
              <a:t>24</a:t>
            </a:fld>
            <a:endParaRPr lang="uk-UA"/>
          </a:p>
        </p:txBody>
      </p:sp>
      <p:sp>
        <p:nvSpPr>
          <p:cNvPr id="5" name="TextBox 4"/>
          <p:cNvSpPr txBox="1"/>
          <p:nvPr/>
        </p:nvSpPr>
        <p:spPr>
          <a:xfrm>
            <a:off x="696684" y="1506022"/>
            <a:ext cx="11157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RM</a:t>
            </a:r>
            <a:r>
              <a:rPr lang="en-US" b="1" dirty="0" smtClean="0"/>
              <a:t> </a:t>
            </a:r>
            <a:endParaRPr lang="en-US" b="1" dirty="0"/>
          </a:p>
        </p:txBody>
      </p:sp>
      <p:sp>
        <p:nvSpPr>
          <p:cNvPr id="6" name="TextBox 5"/>
          <p:cNvSpPr txBox="1"/>
          <p:nvPr/>
        </p:nvSpPr>
        <p:spPr>
          <a:xfrm>
            <a:off x="797377" y="3342906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Original</a:t>
            </a:r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514104" y="1553553"/>
            <a:ext cx="1186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Utilization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514102" y="3021105"/>
            <a:ext cx="1186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Backlog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514102" y="4860442"/>
            <a:ext cx="1186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Interactive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696684" y="3783205"/>
            <a:ext cx="11913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/>
              <a:t>(8306, 18) 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4705" y="4836691"/>
            <a:ext cx="4165600" cy="1397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405" y="3016081"/>
            <a:ext cx="3886200" cy="14478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105" y="1358950"/>
            <a:ext cx="3873500" cy="143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1531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Preprocessed Data (August 1</a:t>
            </a:r>
            <a:r>
              <a:rPr lang="en-US" sz="3600" baseline="30000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st</a:t>
            </a:r>
            <a:r>
              <a:rPr lang="en-US" sz="3600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 </a:t>
            </a:r>
            <a:r>
              <a:rPr lang="mr-IN" sz="3600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–</a:t>
            </a:r>
            <a:r>
              <a:rPr lang="en-US" sz="3600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August 3</a:t>
            </a:r>
            <a:r>
              <a:rPr lang="en-US" sz="3600" baseline="30000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rd</a:t>
            </a:r>
            <a:r>
              <a:rPr lang="en-US" sz="3600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 ) 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mtClean="0"/>
              <a:t>25</a:t>
            </a:fld>
            <a:endParaRPr lang="uk-UA"/>
          </a:p>
        </p:txBody>
      </p:sp>
      <p:sp>
        <p:nvSpPr>
          <p:cNvPr id="5" name="TextBox 4"/>
          <p:cNvSpPr txBox="1"/>
          <p:nvPr/>
        </p:nvSpPr>
        <p:spPr>
          <a:xfrm>
            <a:off x="674914" y="1533237"/>
            <a:ext cx="11157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LM</a:t>
            </a:r>
            <a:r>
              <a:rPr lang="en-US" b="1" dirty="0" smtClean="0"/>
              <a:t> </a:t>
            </a:r>
            <a:endParaRPr lang="en-US" b="1" dirty="0"/>
          </a:p>
        </p:txBody>
      </p:sp>
      <p:sp>
        <p:nvSpPr>
          <p:cNvPr id="6" name="TextBox 5"/>
          <p:cNvSpPr txBox="1"/>
          <p:nvPr/>
        </p:nvSpPr>
        <p:spPr>
          <a:xfrm>
            <a:off x="797377" y="3342906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Original</a:t>
            </a:r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935832" y="1533237"/>
            <a:ext cx="1186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Utilization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935830" y="3000789"/>
            <a:ext cx="1186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Backlog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935830" y="4840126"/>
            <a:ext cx="1186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Interactive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685350" y="3712238"/>
            <a:ext cx="11384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dirty="0" smtClean="0"/>
              <a:t>(</a:t>
            </a:r>
            <a:r>
              <a:rPr lang="is-IS" dirty="0"/>
              <a:t>4170, </a:t>
            </a:r>
            <a:r>
              <a:rPr lang="is-IS" dirty="0" smtClean="0"/>
              <a:t>18)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7558" y="1533237"/>
            <a:ext cx="4584700" cy="13335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0" r="2365"/>
          <a:stretch/>
        </p:blipFill>
        <p:spPr>
          <a:xfrm>
            <a:off x="3247558" y="4795266"/>
            <a:ext cx="5617032" cy="141397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7558" y="3107101"/>
            <a:ext cx="5092700" cy="14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716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6"/>
          <p:cNvSpPr txBox="1">
            <a:spLocks noGrp="1"/>
          </p:cNvSpPr>
          <p:nvPr>
            <p:ph type="ctrTitle"/>
          </p:nvPr>
        </p:nvSpPr>
        <p:spPr>
          <a:xfrm>
            <a:off x="1646509" y="2588769"/>
            <a:ext cx="6029400" cy="154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5</a:t>
            </a:r>
            <a:r>
              <a:rPr lang="en" dirty="0" smtClean="0">
                <a:solidFill>
                  <a:schemeClr val="bg1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.</a:t>
            </a:r>
            <a:r>
              <a:rPr lang="en-US" dirty="0" smtClean="0">
                <a:solidFill>
                  <a:schemeClr val="bg1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/>
            </a:r>
            <a:br>
              <a:rPr lang="en-US" dirty="0" smtClean="0">
                <a:solidFill>
                  <a:schemeClr val="bg1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</a:br>
            <a:r>
              <a:rPr lang="en-US" dirty="0" smtClean="0">
                <a:solidFill>
                  <a:schemeClr val="bg1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Dashboard </a:t>
            </a:r>
            <a:br>
              <a:rPr lang="en-US" dirty="0" smtClean="0">
                <a:solidFill>
                  <a:schemeClr val="bg1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</a:br>
            <a:r>
              <a:rPr lang="en-US" dirty="0" smtClean="0">
                <a:solidFill>
                  <a:schemeClr val="bg1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Demo</a:t>
            </a:r>
            <a:endParaRPr dirty="0">
              <a:solidFill>
                <a:schemeClr val="bg1"/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151" name="Google Shape;151;p36"/>
          <p:cNvSpPr txBox="1">
            <a:spLocks noGrp="1"/>
          </p:cNvSpPr>
          <p:nvPr>
            <p:ph type="sldNum" idx="12"/>
          </p:nvPr>
        </p:nvSpPr>
        <p:spPr>
          <a:xfrm>
            <a:off x="4297650" y="6479803"/>
            <a:ext cx="548700" cy="37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740762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58"/>
          <p:cNvSpPr txBox="1">
            <a:spLocks noGrp="1"/>
          </p:cNvSpPr>
          <p:nvPr>
            <p:ph type="title"/>
          </p:nvPr>
        </p:nvSpPr>
        <p:spPr>
          <a:xfrm>
            <a:off x="457200" y="-30162"/>
            <a:ext cx="8229600" cy="114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GPU Utilization</a:t>
            </a:r>
            <a:endParaRPr sz="3600" dirty="0"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387" name="Google Shape;387;p58"/>
          <p:cNvSpPr txBox="1">
            <a:spLocks noGrp="1"/>
          </p:cNvSpPr>
          <p:nvPr>
            <p:ph type="sldNum" idx="12"/>
          </p:nvPr>
        </p:nvSpPr>
        <p:spPr>
          <a:xfrm>
            <a:off x="4297650" y="6479803"/>
            <a:ext cx="548700" cy="37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pic>
        <p:nvPicPr>
          <p:cNvPr id="6" name="Content Placeholder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65343"/>
            <a:ext cx="9144000" cy="22474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GPU Utilization</a:t>
            </a:r>
            <a:endParaRPr lang="en-US" sz="3600" dirty="0"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mtClean="0"/>
              <a:t>28</a:t>
            </a:fld>
            <a:endParaRPr lang="uk-UA"/>
          </a:p>
        </p:txBody>
      </p:sp>
      <p:pic>
        <p:nvPicPr>
          <p:cNvPr id="10" name="Content Placeholder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728" y="1863097"/>
            <a:ext cx="9177728" cy="22099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63244"/>
            <a:ext cx="9144000" cy="2122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2379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GPU Backlog</a:t>
            </a:r>
            <a:endParaRPr lang="en-US" sz="3600" dirty="0"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mtClean="0"/>
              <a:t>29</a:t>
            </a:fld>
            <a:endParaRPr lang="uk-UA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699"/>
          <a:stretch/>
        </p:blipFill>
        <p:spPr>
          <a:xfrm>
            <a:off x="-22487" y="3989182"/>
            <a:ext cx="9166487" cy="195240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38087"/>
            <a:ext cx="9144000" cy="2151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6768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5"/>
          <p:cNvSpPr txBox="1">
            <a:spLocks noGrp="1"/>
          </p:cNvSpPr>
          <p:nvPr>
            <p:ph type="ctrTitle" idx="4294967295"/>
          </p:nvPr>
        </p:nvSpPr>
        <p:spPr>
          <a:xfrm>
            <a:off x="1275150" y="0"/>
            <a:ext cx="6593700" cy="166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3600" dirty="0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1. Motivation</a:t>
            </a:r>
            <a:endParaRPr sz="3600" dirty="0"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142" name="Google Shape;142;p35"/>
          <p:cNvSpPr txBox="1">
            <a:spLocks noGrp="1"/>
          </p:cNvSpPr>
          <p:nvPr>
            <p:ph type="subTitle" idx="4294967295"/>
          </p:nvPr>
        </p:nvSpPr>
        <p:spPr>
          <a:xfrm>
            <a:off x="1178623" y="1889570"/>
            <a:ext cx="6593700" cy="36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 algn="ctr">
              <a:spcBef>
                <a:spcPts val="0"/>
              </a:spcBef>
              <a:buNone/>
            </a:pPr>
            <a:r>
              <a:rPr lang="en-US" sz="4000" dirty="0">
                <a:solidFill>
                  <a:schemeClr val="bg1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Deliver </a:t>
            </a:r>
            <a:endParaRPr lang="en-US" sz="4000" dirty="0" smtClean="0">
              <a:solidFill>
                <a:schemeClr val="bg1"/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  <a:p>
            <a:pPr marL="0" indent="0" algn="ctr">
              <a:spcBef>
                <a:spcPts val="0"/>
              </a:spcBef>
              <a:buNone/>
            </a:pPr>
            <a:r>
              <a:rPr lang="en-US" sz="4000" dirty="0" smtClean="0">
                <a:solidFill>
                  <a:schemeClr val="bg1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the right </a:t>
            </a:r>
            <a:r>
              <a:rPr lang="en-US" sz="4000" dirty="0">
                <a:solidFill>
                  <a:schemeClr val="bg1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data </a:t>
            </a:r>
            <a:endParaRPr lang="en-US" sz="4000" dirty="0" smtClean="0">
              <a:solidFill>
                <a:schemeClr val="bg1"/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  <a:p>
            <a:pPr marL="0" indent="0" algn="ctr">
              <a:spcBef>
                <a:spcPts val="0"/>
              </a:spcBef>
              <a:buNone/>
            </a:pPr>
            <a:r>
              <a:rPr lang="en-US" sz="4000" dirty="0" smtClean="0">
                <a:solidFill>
                  <a:schemeClr val="bg1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to </a:t>
            </a:r>
            <a:r>
              <a:rPr lang="en-US" sz="4000" dirty="0">
                <a:solidFill>
                  <a:schemeClr val="bg1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the </a:t>
            </a:r>
            <a:endParaRPr lang="en-US" sz="4000" dirty="0" smtClean="0">
              <a:solidFill>
                <a:schemeClr val="bg1"/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  <a:p>
            <a:pPr marL="0" indent="0" algn="ctr">
              <a:spcBef>
                <a:spcPts val="0"/>
              </a:spcBef>
              <a:buNone/>
            </a:pPr>
            <a:r>
              <a:rPr lang="en-US" sz="4000" dirty="0" smtClean="0">
                <a:solidFill>
                  <a:schemeClr val="bg1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right </a:t>
            </a:r>
            <a:r>
              <a:rPr lang="en-US" sz="4000" dirty="0">
                <a:solidFill>
                  <a:schemeClr val="bg1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person</a:t>
            </a:r>
          </a:p>
          <a:p>
            <a:pPr marL="0" lvl="0" indent="0" algn="ctr">
              <a:spcBef>
                <a:spcPts val="0"/>
              </a:spcBef>
              <a:buNone/>
            </a:pPr>
            <a:endParaRPr sz="4000" b="1" dirty="0">
              <a:solidFill>
                <a:schemeClr val="bg1"/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144" name="Google Shape;144;p35"/>
          <p:cNvSpPr txBox="1">
            <a:spLocks noGrp="1"/>
          </p:cNvSpPr>
          <p:nvPr>
            <p:ph type="sldNum" idx="12"/>
          </p:nvPr>
        </p:nvSpPr>
        <p:spPr>
          <a:xfrm>
            <a:off x="4297650" y="6479803"/>
            <a:ext cx="548700" cy="37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004" y="1407114"/>
            <a:ext cx="1512942" cy="151294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/>
          <a:srcRect r="794" b="14684"/>
          <a:stretch/>
        </p:blipFill>
        <p:spPr>
          <a:xfrm>
            <a:off x="6368153" y="4551333"/>
            <a:ext cx="1881058" cy="174499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191258" y="2901918"/>
            <a:ext cx="13551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Consultants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871301" y="6325914"/>
            <a:ext cx="11758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End Users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335975" y="6063129"/>
            <a:ext cx="1137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Director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5766" y="4535818"/>
            <a:ext cx="1512942" cy="151294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1301" y="1326453"/>
            <a:ext cx="1512942" cy="151294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14858" y="2936488"/>
            <a:ext cx="15196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System Administrator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9195963" y="1711563"/>
            <a:ext cx="9844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sz="4400" smtClean="0"/>
              <a:t>…</a:t>
            </a:r>
            <a:endParaRPr lang="en-US" sz="440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GPU Backlog</a:t>
            </a:r>
            <a:endParaRPr lang="en-US" sz="3600" dirty="0"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mtClean="0"/>
              <a:t>30</a:t>
            </a:fld>
            <a:endParaRPr lang="uk-UA"/>
          </a:p>
        </p:txBody>
      </p:sp>
      <p:pic>
        <p:nvPicPr>
          <p:cNvPr id="6" name="Content Placeholder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20563"/>
            <a:ext cx="9144000" cy="2228988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574" b="12133"/>
          <a:stretch/>
        </p:blipFill>
        <p:spPr>
          <a:xfrm>
            <a:off x="1" y="3767333"/>
            <a:ext cx="9196466" cy="2126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185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GPU Backlog</a:t>
            </a:r>
            <a:endParaRPr lang="en-US" sz="3600" dirty="0"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mtClean="0"/>
              <a:t>31</a:t>
            </a:fld>
            <a:endParaRPr lang="uk-UA"/>
          </a:p>
        </p:txBody>
      </p:sp>
      <p:pic>
        <p:nvPicPr>
          <p:cNvPr id="8" name="Content Placeholder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90437"/>
            <a:ext cx="9087123" cy="302659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371204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2300" y="1504702"/>
            <a:ext cx="4330700" cy="4038600"/>
          </a:xfrm>
          <a:prstGeom prst="rect">
            <a:avLst/>
          </a:prstGeom>
        </p:spPr>
      </p:pic>
      <p:sp>
        <p:nvSpPr>
          <p:cNvPr id="293" name="Google Shape;293;p48"/>
          <p:cNvSpPr txBox="1">
            <a:spLocks noGrp="1"/>
          </p:cNvSpPr>
          <p:nvPr>
            <p:ph type="ctrTitle" idx="4294967295"/>
          </p:nvPr>
        </p:nvSpPr>
        <p:spPr>
          <a:xfrm>
            <a:off x="782020" y="2631999"/>
            <a:ext cx="7772400" cy="154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 smtClean="0">
                <a:solidFill>
                  <a:srgbClr val="0198AD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  <a:sym typeface="Source Sans Pro"/>
              </a:rPr>
              <a:t>6.</a:t>
            </a:r>
            <a:br>
              <a:rPr lang="en-US" sz="3600" b="1" dirty="0" smtClean="0">
                <a:solidFill>
                  <a:srgbClr val="0198AD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  <a:sym typeface="Source Sans Pro"/>
              </a:rPr>
            </a:br>
            <a:r>
              <a:rPr lang="en-US" sz="3600" b="1" dirty="0" smtClean="0">
                <a:solidFill>
                  <a:srgbClr val="0198AD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  <a:sym typeface="Source Sans Pro"/>
              </a:rPr>
              <a:t>Project Benefits </a:t>
            </a:r>
            <a:br>
              <a:rPr lang="en-US" sz="3600" b="1" dirty="0" smtClean="0">
                <a:solidFill>
                  <a:srgbClr val="0198AD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  <a:sym typeface="Source Sans Pro"/>
              </a:rPr>
            </a:br>
            <a:r>
              <a:rPr lang="en-US" sz="3600" b="1" dirty="0" smtClean="0">
                <a:solidFill>
                  <a:srgbClr val="0198AD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  <a:sym typeface="Source Sans Pro"/>
              </a:rPr>
              <a:t>for </a:t>
            </a:r>
            <a:br>
              <a:rPr lang="en-US" sz="3600" b="1" dirty="0" smtClean="0">
                <a:solidFill>
                  <a:srgbClr val="0198AD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  <a:sym typeface="Source Sans Pro"/>
              </a:rPr>
            </a:br>
            <a:r>
              <a:rPr lang="en-US" sz="3600" b="1" dirty="0" smtClean="0">
                <a:solidFill>
                  <a:srgbClr val="0198AD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  <a:sym typeface="Source Sans Pro"/>
              </a:rPr>
              <a:t>PSC</a:t>
            </a:r>
            <a:endParaRPr sz="3600" b="1" dirty="0">
              <a:solidFill>
                <a:srgbClr val="0198AD"/>
              </a:solidFill>
              <a:latin typeface="Abadi MT Condensed Extra Bold" charset="0"/>
              <a:ea typeface="Abadi MT Condensed Extra Bold" charset="0"/>
              <a:cs typeface="Abadi MT Condensed Extra Bold" charset="0"/>
              <a:sym typeface="Source Sans Pro"/>
            </a:endParaRPr>
          </a:p>
        </p:txBody>
      </p:sp>
      <p:sp>
        <p:nvSpPr>
          <p:cNvPr id="295" name="Google Shape;295;p48"/>
          <p:cNvSpPr txBox="1">
            <a:spLocks noGrp="1"/>
          </p:cNvSpPr>
          <p:nvPr>
            <p:ph type="sldNum" idx="12"/>
          </p:nvPr>
        </p:nvSpPr>
        <p:spPr>
          <a:xfrm>
            <a:off x="4297650" y="6479803"/>
            <a:ext cx="548700" cy="37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214876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7"/>
          <p:cNvSpPr txBox="1">
            <a:spLocks noGrp="1"/>
          </p:cNvSpPr>
          <p:nvPr>
            <p:ph type="body" idx="1"/>
          </p:nvPr>
        </p:nvSpPr>
        <p:spPr>
          <a:xfrm>
            <a:off x="1104300" y="3034800"/>
            <a:ext cx="6935400" cy="109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Quotations are commonly printed as a means of inspiration and to invoke philosophical thoughts from the reader.</a:t>
            </a:r>
            <a:endParaRPr/>
          </a:p>
        </p:txBody>
      </p:sp>
      <p:sp>
        <p:nvSpPr>
          <p:cNvPr id="157" name="Google Shape;157;p37"/>
          <p:cNvSpPr txBox="1">
            <a:spLocks noGrp="1"/>
          </p:cNvSpPr>
          <p:nvPr>
            <p:ph type="sldNum" idx="12"/>
          </p:nvPr>
        </p:nvSpPr>
        <p:spPr>
          <a:xfrm>
            <a:off x="4297650" y="6479803"/>
            <a:ext cx="548700" cy="37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57"/>
          <p:cNvSpPr txBox="1">
            <a:spLocks noGrp="1"/>
          </p:cNvSpPr>
          <p:nvPr>
            <p:ph type="ctrTitle" idx="4294967295"/>
          </p:nvPr>
        </p:nvSpPr>
        <p:spPr>
          <a:xfrm>
            <a:off x="1275150" y="0"/>
            <a:ext cx="6593700" cy="166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Thanks!</a:t>
            </a:r>
            <a:endParaRPr sz="3600"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378" name="Google Shape;378;p57"/>
          <p:cNvSpPr txBox="1">
            <a:spLocks noGrp="1"/>
          </p:cNvSpPr>
          <p:nvPr>
            <p:ph type="subTitle" idx="4294967295"/>
          </p:nvPr>
        </p:nvSpPr>
        <p:spPr>
          <a:xfrm>
            <a:off x="1382028" y="1608147"/>
            <a:ext cx="6593700" cy="36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b="1" dirty="0">
                <a:solidFill>
                  <a:srgbClr val="FFFFFF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any</a:t>
            </a:r>
            <a:endParaRPr sz="5000" b="1" dirty="0">
              <a:solidFill>
                <a:srgbClr val="FFFFFF"/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b="1" dirty="0">
                <a:solidFill>
                  <a:srgbClr val="FFFFFF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questions</a:t>
            </a:r>
            <a:endParaRPr sz="5000" b="1" dirty="0">
              <a:solidFill>
                <a:srgbClr val="FFFFFF"/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rgbClr val="FFFFFF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  <a:sym typeface="Permanent Marker"/>
              </a:rPr>
              <a:t>?</a:t>
            </a:r>
            <a:endParaRPr sz="3600" dirty="0">
              <a:solidFill>
                <a:srgbClr val="FFFFFF"/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379" name="Google Shape;379;p57"/>
          <p:cNvSpPr txBox="1">
            <a:spLocks noGrp="1"/>
          </p:cNvSpPr>
          <p:nvPr>
            <p:ph type="body" idx="4294967295"/>
          </p:nvPr>
        </p:nvSpPr>
        <p:spPr>
          <a:xfrm>
            <a:off x="1275150" y="5301575"/>
            <a:ext cx="6593700" cy="149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You can find me at</a:t>
            </a:r>
            <a:endParaRPr sz="1800" dirty="0"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dirty="0" err="1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chiahual</a:t>
            </a:r>
            <a:r>
              <a:rPr lang="en" sz="1800" dirty="0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@</a:t>
            </a:r>
            <a:r>
              <a:rPr lang="en-US" sz="1800" dirty="0" err="1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andrew.cmu.edu</a:t>
            </a:r>
            <a:endParaRPr sz="1800" dirty="0"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380" name="Google Shape;380;p57"/>
          <p:cNvSpPr txBox="1">
            <a:spLocks noGrp="1"/>
          </p:cNvSpPr>
          <p:nvPr>
            <p:ph type="sldNum" idx="12"/>
          </p:nvPr>
        </p:nvSpPr>
        <p:spPr>
          <a:xfrm>
            <a:off x="4297650" y="6479803"/>
            <a:ext cx="548700" cy="37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Abadi MT Condensed Extra Bold" charset="0"/>
                <a:ea typeface="Abadi MT Condensed Extra Bold" charset="0"/>
                <a:cs typeface="Abadi MT Condensed Extra Bold" charset="0"/>
              </a:rPr>
              <a:t>34</a:t>
            </a:fld>
            <a:endParaRPr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6"/>
          <p:cNvSpPr txBox="1">
            <a:spLocks noGrp="1"/>
          </p:cNvSpPr>
          <p:nvPr>
            <p:ph type="ctrTitle"/>
          </p:nvPr>
        </p:nvSpPr>
        <p:spPr>
          <a:xfrm>
            <a:off x="1646509" y="2588769"/>
            <a:ext cx="6029400" cy="154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2</a:t>
            </a:r>
            <a:r>
              <a:rPr lang="en" dirty="0" smtClean="0">
                <a:solidFill>
                  <a:schemeClr val="bg1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.</a:t>
            </a:r>
            <a:r>
              <a:rPr lang="en-US" dirty="0" smtClean="0">
                <a:solidFill>
                  <a:schemeClr val="bg1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/>
            </a:r>
            <a:br>
              <a:rPr lang="en-US" dirty="0" smtClean="0">
                <a:solidFill>
                  <a:schemeClr val="bg1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</a:br>
            <a:r>
              <a:rPr lang="en-US" dirty="0" smtClean="0">
                <a:solidFill>
                  <a:schemeClr val="bg1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Data Source</a:t>
            </a:r>
            <a:endParaRPr dirty="0">
              <a:solidFill>
                <a:schemeClr val="bg1"/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151" name="Google Shape;151;p36"/>
          <p:cNvSpPr txBox="1">
            <a:spLocks noGrp="1"/>
          </p:cNvSpPr>
          <p:nvPr>
            <p:ph type="sldNum" idx="12"/>
          </p:nvPr>
        </p:nvSpPr>
        <p:spPr>
          <a:xfrm>
            <a:off x="4297650" y="6479803"/>
            <a:ext cx="548700" cy="37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40"/>
          <p:cNvSpPr txBox="1">
            <a:spLocks noGrp="1"/>
          </p:cNvSpPr>
          <p:nvPr>
            <p:ph type="body" idx="1"/>
          </p:nvPr>
        </p:nvSpPr>
        <p:spPr>
          <a:xfrm>
            <a:off x="2950450" y="1112838"/>
            <a:ext cx="6755731" cy="216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b="1" dirty="0" smtClean="0">
                <a:solidFill>
                  <a:srgbClr val="0198AD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  <a:sym typeface="Permanent Marker"/>
              </a:rPr>
              <a:t>About Allocations Database</a:t>
            </a:r>
            <a:endParaRPr b="1" dirty="0" smtClean="0">
              <a:solidFill>
                <a:srgbClr val="0198AD"/>
              </a:solidFill>
              <a:latin typeface="Abadi MT Condensed Extra Bold" charset="0"/>
              <a:ea typeface="Abadi MT Condensed Extra Bold" charset="0"/>
              <a:cs typeface="Abadi MT Condensed Extra Bold" charset="0"/>
              <a:sym typeface="Permanent Marker"/>
            </a:endParaRPr>
          </a:p>
          <a:p>
            <a:r>
              <a:rPr lang="en-US" sz="1800" dirty="0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Development </a:t>
            </a:r>
            <a:r>
              <a:rPr lang="en-US" sz="1800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Environment: bell </a:t>
            </a:r>
          </a:p>
          <a:p>
            <a:r>
              <a:rPr lang="en-US" sz="1800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Production Environment: </a:t>
            </a:r>
            <a:r>
              <a:rPr lang="en-US" sz="1800" dirty="0" err="1">
                <a:latin typeface="Abadi MT Condensed Extra Bold" charset="0"/>
                <a:ea typeface="Abadi MT Condensed Extra Bold" charset="0"/>
                <a:cs typeface="Abadi MT Condensed Extra Bold" charset="0"/>
              </a:rPr>
              <a:t>noll</a:t>
            </a:r>
            <a:r>
              <a:rPr lang="en-US" sz="1800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 </a:t>
            </a:r>
          </a:p>
          <a:p>
            <a:r>
              <a:rPr lang="en-US" sz="1800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Data History: 2016 /03 ~ 2018/8/4</a:t>
            </a:r>
          </a:p>
          <a:p>
            <a:r>
              <a:rPr lang="en-US" sz="1800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Data Size: 8883,000+ rows </a:t>
            </a:r>
            <a:endParaRPr lang="en-US" sz="1800" dirty="0"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178" name="Google Shape;178;p40"/>
          <p:cNvSpPr txBox="1">
            <a:spLocks noGrp="1"/>
          </p:cNvSpPr>
          <p:nvPr>
            <p:ph type="title"/>
          </p:nvPr>
        </p:nvSpPr>
        <p:spPr>
          <a:xfrm>
            <a:off x="457200" y="-30162"/>
            <a:ext cx="8229600" cy="114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3600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Data Source: </a:t>
            </a:r>
            <a:r>
              <a:rPr lang="en-US" sz="3600" dirty="0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Allocations</a:t>
            </a:r>
            <a:endParaRPr sz="3600" dirty="0"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180" name="Google Shape;180;p40"/>
          <p:cNvSpPr txBox="1">
            <a:spLocks noGrp="1"/>
          </p:cNvSpPr>
          <p:nvPr>
            <p:ph type="sldNum" idx="12"/>
          </p:nvPr>
        </p:nvSpPr>
        <p:spPr>
          <a:xfrm>
            <a:off x="4297650" y="6479803"/>
            <a:ext cx="548700" cy="37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5912" y="1676616"/>
            <a:ext cx="1536500" cy="1154451"/>
          </a:xfrm>
          <a:prstGeom prst="rect">
            <a:avLst/>
          </a:prstGeom>
        </p:spPr>
      </p:pic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215635"/>
              </p:ext>
            </p:extLst>
          </p:nvPr>
        </p:nvGraphicFramePr>
        <p:xfrm>
          <a:off x="2950450" y="3460458"/>
          <a:ext cx="5229923" cy="262054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68669"/>
                <a:gridCol w="1561514"/>
                <a:gridCol w="3399740"/>
              </a:tblGrid>
              <a:tr h="20158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#</a:t>
                      </a:r>
                      <a:endParaRPr lang="en-US" sz="1200" dirty="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Table Name</a:t>
                      </a:r>
                      <a:endParaRPr lang="en-US" sz="1200" dirty="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Brief Description </a:t>
                      </a:r>
                      <a:endParaRPr lang="en-US" sz="1200" dirty="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>
                    <a:solidFill>
                      <a:schemeClr val="accent4"/>
                    </a:solidFill>
                  </a:tcPr>
                </a:tc>
              </a:tr>
              <a:tr h="20158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</a:t>
                      </a:r>
                      <a:endParaRPr lang="en-US" sz="1200" dirty="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effectLst/>
                        </a:rPr>
                        <a:t>public.subgrant</a:t>
                      </a:r>
                      <a:r>
                        <a:rPr lang="en-US" sz="1200" dirty="0">
                          <a:effectLst/>
                        </a:rPr>
                        <a:t>   </a:t>
                      </a:r>
                      <a:endParaRPr lang="en-US" sz="1200" dirty="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grant info</a:t>
                      </a:r>
                      <a:endParaRPr lang="en-US" sz="1200" dirty="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40316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2</a:t>
                      </a:r>
                      <a:endParaRPr lang="en-US" sz="1200" dirty="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Public. </a:t>
                      </a:r>
                      <a:r>
                        <a:rPr lang="en-US" sz="1200" dirty="0" err="1">
                          <a:effectLst/>
                        </a:rPr>
                        <a:t>subgrantplatinfo</a:t>
                      </a:r>
                      <a:endParaRPr lang="en-US" sz="1200" dirty="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platform info: Reg, GPU, Large,SU allocations</a:t>
                      </a:r>
                      <a:endParaRPr lang="en-US" sz="120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20158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3</a:t>
                      </a:r>
                      <a:endParaRPr lang="en-US" sz="1200" dirty="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public.subgrantmach</a:t>
                      </a:r>
                      <a:endParaRPr lang="en-US" sz="120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machine </a:t>
                      </a:r>
                      <a:r>
                        <a:rPr lang="en-US" sz="1200" dirty="0" err="1">
                          <a:effectLst/>
                        </a:rPr>
                        <a:t>Reg</a:t>
                      </a:r>
                      <a:r>
                        <a:rPr lang="en-US" sz="1200" dirty="0">
                          <a:effectLst/>
                        </a:rPr>
                        <a:t>, GPU, Large</a:t>
                      </a:r>
                      <a:endParaRPr lang="en-US" sz="1200" dirty="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20158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4</a:t>
                      </a:r>
                      <a:endParaRPr lang="en-US" sz="1200" dirty="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platmachuser</a:t>
                      </a:r>
                      <a:endParaRPr lang="en-US" sz="120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grant/platform/machine/username</a:t>
                      </a:r>
                      <a:endParaRPr lang="en-US" sz="120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20158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5</a:t>
                      </a:r>
                      <a:endParaRPr lang="en-US" sz="1200" dirty="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users</a:t>
                      </a:r>
                      <a:endParaRPr lang="en-US" sz="120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grant/platform/machine/username</a:t>
                      </a:r>
                      <a:endParaRPr lang="en-US" sz="120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20158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6</a:t>
                      </a:r>
                      <a:endParaRPr lang="en-US" sz="1200" dirty="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nsfaffiliations</a:t>
                      </a:r>
                      <a:endParaRPr lang="en-US" sz="120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affiliations table (eg. CMU, Pitt, MIT, etc..)</a:t>
                      </a:r>
                      <a:endParaRPr lang="en-US" sz="120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40316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7</a:t>
                      </a:r>
                      <a:endParaRPr lang="en-US" sz="1200" dirty="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public.jobs</a:t>
                      </a:r>
                      <a:endParaRPr lang="en-US" sz="120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subset of </a:t>
                      </a:r>
                      <a:r>
                        <a:rPr lang="en-US" sz="1200" dirty="0" err="1">
                          <a:effectLst/>
                        </a:rPr>
                        <a:t>slurmdb</a:t>
                      </a:r>
                      <a:r>
                        <a:rPr lang="en-US" sz="1200" dirty="0">
                          <a:effectLst/>
                        </a:rPr>
                        <a:t> focusing on jobs for accounting purposes</a:t>
                      </a:r>
                      <a:endParaRPr lang="en-US" sz="1200" dirty="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20158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8</a:t>
                      </a:r>
                      <a:endParaRPr lang="en-US" sz="1200" dirty="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public.prorated_jobs</a:t>
                      </a:r>
                      <a:endParaRPr lang="en-US" sz="120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Truncate jobs into daily basis</a:t>
                      </a:r>
                      <a:endParaRPr lang="en-US" sz="1200" dirty="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40316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9</a:t>
                      </a:r>
                      <a:endParaRPr lang="en-US" sz="1200" dirty="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effectLst/>
                        </a:rPr>
                        <a:t>Public.actions</a:t>
                      </a:r>
                      <a:endParaRPr lang="en-US" sz="1200" dirty="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new grant, renewal, supplement, </a:t>
                      </a:r>
                      <a:r>
                        <a:rPr lang="en-US" sz="1200" dirty="0" err="1">
                          <a:effectLst/>
                        </a:rPr>
                        <a:t>time_extension</a:t>
                      </a:r>
                      <a:r>
                        <a:rPr lang="en-US" sz="1200" dirty="0">
                          <a:effectLst/>
                        </a:rPr>
                        <a:t>, SU amount</a:t>
                      </a:r>
                      <a:endParaRPr lang="en-US" sz="1200" dirty="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Data Source: Allocations</a:t>
            </a:r>
            <a:endParaRPr lang="en-US" sz="36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mtClean="0"/>
              <a:t>6</a:t>
            </a:fld>
            <a:endParaRPr lang="uk-UA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5910095"/>
              </p:ext>
            </p:extLst>
          </p:nvPr>
        </p:nvGraphicFramePr>
        <p:xfrm>
          <a:off x="189570" y="2237570"/>
          <a:ext cx="8770434" cy="3117500"/>
        </p:xfrm>
        <a:graphic>
          <a:graphicData uri="http://schemas.openxmlformats.org/drawingml/2006/table">
            <a:tbl>
              <a:tblPr firstRow="1" firstCol="1" bandRow="1">
                <a:tableStyleId>{1E171933-4619-4E11-9A3F-F7608DF75F80}</a:tableStyleId>
              </a:tblPr>
              <a:tblGrid>
                <a:gridCol w="914401"/>
                <a:gridCol w="1248935"/>
                <a:gridCol w="1237786"/>
                <a:gridCol w="1363054"/>
                <a:gridCol w="1353550"/>
                <a:gridCol w="1070192"/>
                <a:gridCol w="1582516"/>
              </a:tblGrid>
              <a:tr h="434022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users</a:t>
                      </a:r>
                      <a:endParaRPr lang="en-US" sz="1400" dirty="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effectLst/>
                        </a:rPr>
                        <a:t>platmachuser</a:t>
                      </a:r>
                      <a:endParaRPr lang="en-US" sz="1400" dirty="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effectLst/>
                        </a:rPr>
                        <a:t>subgrant</a:t>
                      </a:r>
                      <a:endParaRPr lang="en-US" sz="1400" dirty="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effectLst/>
                        </a:rPr>
                        <a:t>subgrantmach</a:t>
                      </a:r>
                      <a:endParaRPr lang="en-US" sz="1400" dirty="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effectLst/>
                        </a:rPr>
                        <a:t>nsfaffiliations</a:t>
                      </a:r>
                      <a:endParaRPr lang="en-US" sz="1400" dirty="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jobs</a:t>
                      </a:r>
                      <a:endParaRPr lang="en-US" sz="1400" dirty="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effectLst/>
                        </a:rPr>
                        <a:t>prorated_jobs</a:t>
                      </a:r>
                      <a:endParaRPr lang="en-US" sz="1400" dirty="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28575" marR="28575" marT="0" marB="0" anchor="ctr"/>
                </a:tc>
              </a:tr>
              <a:tr h="392016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200" b="0" dirty="0" err="1">
                          <a:effectLst/>
                        </a:rPr>
                        <a:t>pscid</a:t>
                      </a:r>
                      <a:endParaRPr lang="en-US" sz="1200" b="0" dirty="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effectLst/>
                        </a:rPr>
                        <a:t>subgrantnumber</a:t>
                      </a:r>
                      <a:endParaRPr lang="en-US" sz="1200" dirty="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subgrantnumber</a:t>
                      </a:r>
                      <a:endParaRPr lang="en-US" sz="120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chargeid</a:t>
                      </a:r>
                      <a:endParaRPr lang="en-US" sz="120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affilcode</a:t>
                      </a:r>
                      <a:endParaRPr lang="en-US" sz="120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job_id</a:t>
                      </a:r>
                      <a:endParaRPr lang="en-US" sz="120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job_id</a:t>
                      </a:r>
                      <a:endParaRPr lang="en-US" sz="120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28575" marR="28575" marT="0" marB="0" anchor="ctr"/>
                </a:tc>
              </a:tr>
              <a:tr h="306545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200" b="0" dirty="0" err="1">
                          <a:effectLst/>
                        </a:rPr>
                        <a:t>firstname</a:t>
                      </a:r>
                      <a:endParaRPr lang="en-US" sz="1200" b="0" dirty="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machine</a:t>
                      </a:r>
                      <a:endParaRPr lang="en-US" sz="1200" dirty="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pipscid</a:t>
                      </a:r>
                      <a:endParaRPr lang="en-US" sz="120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machine</a:t>
                      </a:r>
                      <a:endParaRPr lang="en-US" sz="1200" dirty="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affiliation</a:t>
                      </a:r>
                      <a:endParaRPr lang="en-US" sz="120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machine</a:t>
                      </a:r>
                      <a:endParaRPr lang="en-US" sz="120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username</a:t>
                      </a:r>
                      <a:endParaRPr lang="en-US" sz="120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28575" marR="28575" marT="0" marB="0" anchor="ctr"/>
                </a:tc>
              </a:tr>
              <a:tr h="288956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200" b="0" dirty="0" err="1">
                          <a:effectLst/>
                        </a:rPr>
                        <a:t>lastname</a:t>
                      </a:r>
                      <a:endParaRPr lang="en-US" sz="1200" b="0" dirty="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username</a:t>
                      </a:r>
                      <a:endParaRPr lang="en-US" sz="1200" dirty="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consultant</a:t>
                      </a:r>
                      <a:endParaRPr lang="en-US" sz="1200" dirty="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startdate</a:t>
                      </a:r>
                      <a:endParaRPr lang="en-US" sz="120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lat</a:t>
                      </a:r>
                      <a:endParaRPr lang="en-US" sz="120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walltime</a:t>
                      </a:r>
                      <a:endParaRPr lang="en-US" sz="120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machine</a:t>
                      </a:r>
                      <a:endParaRPr lang="en-US" sz="120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28575" marR="28575" marT="0" marB="0" anchor="ctr"/>
                </a:tc>
              </a:tr>
              <a:tr h="315973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200" b="0" dirty="0">
                          <a:effectLst/>
                        </a:rPr>
                        <a:t>department</a:t>
                      </a:r>
                      <a:endParaRPr lang="en-US" sz="1200" b="0" dirty="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effectLst/>
                        <a:latin typeface="Calibri" charset="0"/>
                      </a:endParaRP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title</a:t>
                      </a:r>
                      <a:endParaRPr lang="en-US" sz="120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enddate</a:t>
                      </a:r>
                      <a:endParaRPr lang="en-US" sz="120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long</a:t>
                      </a:r>
                      <a:endParaRPr lang="en-US" sz="120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charge_id</a:t>
                      </a:r>
                      <a:endParaRPr lang="en-US" sz="120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charge_id</a:t>
                      </a:r>
                      <a:endParaRPr lang="en-US" sz="120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28575" marR="28575" marT="0" marB="0" anchor="ctr"/>
                </a:tc>
              </a:tr>
              <a:tr h="289932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200" b="0" dirty="0" err="1">
                          <a:effectLst/>
                        </a:rPr>
                        <a:t>affilcode</a:t>
                      </a:r>
                      <a:endParaRPr lang="en-US" sz="1200" b="0" dirty="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l"/>
                      <a:endParaRPr lang="en-US" sz="1200">
                        <a:effectLst/>
                        <a:latin typeface="Calibri" charset="0"/>
                      </a:endParaRP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l"/>
                      <a:endParaRPr lang="en-US" sz="1200">
                        <a:effectLst/>
                        <a:latin typeface="Calibri" charset="0"/>
                      </a:endParaRP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allocation</a:t>
                      </a:r>
                      <a:endParaRPr lang="en-US" sz="120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l"/>
                      <a:endParaRPr lang="en-US" sz="1200">
                        <a:effectLst/>
                        <a:latin typeface="Calibri" charset="0"/>
                      </a:endParaRP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partition</a:t>
                      </a:r>
                      <a:endParaRPr lang="en-US" sz="120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job_name</a:t>
                      </a:r>
                      <a:endParaRPr lang="en-US" sz="120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28575" marR="28575" marT="0" marB="0" anchor="ctr"/>
                </a:tc>
              </a:tr>
              <a:tr h="261192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200" b="0" dirty="0">
                          <a:effectLst/>
                        </a:rPr>
                        <a:t>telephone</a:t>
                      </a:r>
                      <a:endParaRPr lang="en-US" sz="1200" b="0" dirty="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l"/>
                      <a:endParaRPr lang="en-US" sz="1200">
                        <a:effectLst/>
                        <a:latin typeface="Calibri" charset="0"/>
                      </a:endParaRP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l"/>
                      <a:endParaRPr lang="en-US" sz="1200">
                        <a:effectLst/>
                        <a:latin typeface="Calibri" charset="0"/>
                      </a:endParaRP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l"/>
                      <a:endParaRPr lang="en-US" sz="1200">
                        <a:effectLst/>
                        <a:latin typeface="Calibri" charset="0"/>
                      </a:endParaRP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l"/>
                      <a:endParaRPr lang="en-US" sz="1200">
                        <a:effectLst/>
                        <a:latin typeface="Calibri" charset="0"/>
                      </a:endParaRP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start_time</a:t>
                      </a:r>
                      <a:endParaRPr lang="en-US" sz="120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prorated_jobs</a:t>
                      </a:r>
                      <a:endParaRPr lang="en-US" sz="120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28575" marR="28575" marT="0" marB="0" anchor="ctr"/>
                </a:tc>
              </a:tr>
              <a:tr h="272659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200" b="0" dirty="0">
                          <a:effectLst/>
                        </a:rPr>
                        <a:t>email</a:t>
                      </a:r>
                      <a:endParaRPr lang="en-US" sz="1200" b="0" dirty="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effectLst/>
                        <a:latin typeface="Calibri" charset="0"/>
                      </a:endParaRP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l"/>
                      <a:endParaRPr lang="en-US" sz="1200">
                        <a:effectLst/>
                        <a:latin typeface="Calibri" charset="0"/>
                      </a:endParaRP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l"/>
                      <a:endParaRPr lang="en-US" sz="1200">
                        <a:effectLst/>
                        <a:latin typeface="Calibri" charset="0"/>
                      </a:endParaRP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l"/>
                      <a:endParaRPr lang="en-US" sz="1200">
                        <a:effectLst/>
                        <a:latin typeface="Calibri" charset="0"/>
                      </a:endParaRP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submit_time</a:t>
                      </a:r>
                      <a:endParaRPr lang="en-US" sz="120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short_date</a:t>
                      </a:r>
                      <a:endParaRPr lang="en-US" sz="120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28575" marR="28575" marT="0" marB="0" anchor="ctr"/>
                </a:tc>
              </a:tr>
              <a:tr h="246146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200" b="0" dirty="0">
                          <a:effectLst/>
                        </a:rPr>
                        <a:t>country</a:t>
                      </a:r>
                      <a:endParaRPr lang="en-US" sz="1200" b="0" dirty="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l"/>
                      <a:endParaRPr lang="en-US" sz="1200">
                        <a:effectLst/>
                        <a:latin typeface="Calibri" charset="0"/>
                      </a:endParaRP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l"/>
                      <a:endParaRPr lang="en-US" sz="1200">
                        <a:effectLst/>
                        <a:latin typeface="Calibri" charset="0"/>
                      </a:endParaRP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l"/>
                      <a:endParaRPr lang="en-US" sz="1200">
                        <a:effectLst/>
                        <a:latin typeface="Calibri" charset="0"/>
                      </a:endParaRP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effectLst/>
                        <a:latin typeface="Calibri" charset="0"/>
                      </a:endParaRP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l"/>
                      <a:endParaRPr lang="en-US" sz="1200">
                        <a:effectLst/>
                        <a:latin typeface="Calibri" charset="0"/>
                      </a:endParaRP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start_time</a:t>
                      </a:r>
                      <a:endParaRPr lang="en-US" sz="120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28575" marR="28575" marT="0" marB="0" anchor="ctr"/>
                </a:tc>
              </a:tr>
              <a:tr h="310059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effectLst/>
                        <a:latin typeface="Calibri" charset="0"/>
                      </a:endParaRP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effectLst/>
                        <a:latin typeface="Calibri" charset="0"/>
                      </a:endParaRP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effectLst/>
                        <a:latin typeface="Calibri" charset="0"/>
                      </a:endParaRP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effectLst/>
                        <a:latin typeface="Calibri" charset="0"/>
                      </a:endParaRP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effectLst/>
                        <a:latin typeface="Calibri" charset="0"/>
                      </a:endParaRP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l"/>
                      <a:endParaRPr lang="en-US" sz="1200">
                        <a:effectLst/>
                        <a:latin typeface="Calibri" charset="0"/>
                      </a:endParaRP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effectLst/>
                        </a:rPr>
                        <a:t>prorated_su_charged</a:t>
                      </a:r>
                      <a:endParaRPr lang="en-US" sz="1200" dirty="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28575" marR="28575" marT="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001749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What is Allocations </a:t>
            </a:r>
            <a:r>
              <a:rPr lang="en-US" sz="3600" dirty="0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Database All </a:t>
            </a:r>
            <a:r>
              <a:rPr lang="en-US" sz="3600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About?</a:t>
            </a:r>
            <a:endParaRPr lang="en-US" sz="3600" dirty="0"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mtClean="0"/>
              <a:t>7</a:t>
            </a:fld>
            <a:endParaRPr lang="uk-UA"/>
          </a:p>
        </p:txBody>
      </p:sp>
      <p:sp>
        <p:nvSpPr>
          <p:cNvPr id="6" name="TextBox 5"/>
          <p:cNvSpPr txBox="1"/>
          <p:nvPr/>
        </p:nvSpPr>
        <p:spPr>
          <a:xfrm>
            <a:off x="3459566" y="1401177"/>
            <a:ext cx="610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PI </a:t>
            </a:r>
            <a:endParaRPr lang="en-US" sz="1800" dirty="0"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r="794" b="14684"/>
          <a:stretch/>
        </p:blipFill>
        <p:spPr>
          <a:xfrm>
            <a:off x="4406307" y="5485760"/>
            <a:ext cx="769352" cy="71370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049381" y="4889581"/>
            <a:ext cx="15007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4">
                    <a:lumMod val="50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AI &amp; BD Intern</a:t>
            </a:r>
            <a:endParaRPr lang="en-US" dirty="0">
              <a:solidFill>
                <a:schemeClr val="accent4">
                  <a:lumMod val="50000"/>
                </a:schemeClr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332741" y="4912327"/>
            <a:ext cx="9608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4">
                    <a:lumMod val="50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PSC Staff</a:t>
            </a:r>
            <a:endParaRPr lang="en-US" dirty="0">
              <a:solidFill>
                <a:schemeClr val="accent4">
                  <a:lumMod val="50000"/>
                </a:schemeClr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346247" y="4830158"/>
            <a:ext cx="112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solidFill>
                  <a:schemeClr val="accent4">
                    <a:lumMod val="50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Bridges Workshop</a:t>
            </a:r>
            <a:endParaRPr lang="en-US">
              <a:solidFill>
                <a:schemeClr val="accent4">
                  <a:lumMod val="50000"/>
                </a:schemeClr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42329" y="2876343"/>
            <a:ext cx="19844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accent4">
                    <a:lumMod val="50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Subgrant</a:t>
            </a:r>
            <a:r>
              <a:rPr lang="en-US" dirty="0" smtClean="0">
                <a:solidFill>
                  <a:schemeClr val="accent4">
                    <a:lumMod val="50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 Number</a:t>
            </a:r>
            <a:endParaRPr lang="en-US" dirty="0">
              <a:solidFill>
                <a:schemeClr val="accent4">
                  <a:lumMod val="50000"/>
                </a:schemeClr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329697" y="2888024"/>
            <a:ext cx="13130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chemeClr val="accent4">
                    <a:lumMod val="50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CDA090001P</a:t>
            </a:r>
            <a:endParaRPr lang="en-US" dirty="0">
              <a:solidFill>
                <a:schemeClr val="accent4">
                  <a:lumMod val="50000"/>
                </a:schemeClr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157534" y="2908479"/>
            <a:ext cx="13481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>
                <a:solidFill>
                  <a:schemeClr val="accent4">
                    <a:lumMod val="50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MCB170031P</a:t>
            </a:r>
            <a:endParaRPr lang="en-US" dirty="0">
              <a:solidFill>
                <a:schemeClr val="accent4">
                  <a:lumMod val="50000"/>
                </a:schemeClr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020389" y="2885466"/>
            <a:ext cx="13469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>
                <a:solidFill>
                  <a:schemeClr val="accent4">
                    <a:lumMod val="50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DMR160034P</a:t>
            </a:r>
            <a:endParaRPr lang="en-US" dirty="0">
              <a:solidFill>
                <a:schemeClr val="accent4">
                  <a:lumMod val="50000"/>
                </a:schemeClr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3"/>
          <a:srcRect l="257" t="7087" r="-1435" b="33652"/>
          <a:stretch/>
        </p:blipFill>
        <p:spPr>
          <a:xfrm>
            <a:off x="1999814" y="1281120"/>
            <a:ext cx="1276182" cy="1121199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307386" y="4444676"/>
            <a:ext cx="11118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4">
                    <a:lumMod val="7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Charge ID</a:t>
            </a:r>
            <a:endParaRPr lang="en-US" dirty="0">
              <a:solidFill>
                <a:schemeClr val="accent4">
                  <a:lumMod val="75000"/>
                </a:schemeClr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431024" y="4427225"/>
            <a:ext cx="10299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solidFill>
                  <a:schemeClr val="accent4">
                    <a:lumMod val="7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pscstaff</a:t>
            </a:r>
            <a:endParaRPr lang="en-US" dirty="0">
              <a:solidFill>
                <a:schemeClr val="accent4">
                  <a:lumMod val="75000"/>
                </a:schemeClr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315508" y="4444679"/>
            <a:ext cx="10299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dirty="0">
                <a:solidFill>
                  <a:schemeClr val="accent4">
                    <a:lumMod val="7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mr5612p</a:t>
            </a:r>
            <a:endParaRPr lang="en-US" dirty="0">
              <a:solidFill>
                <a:schemeClr val="accent4">
                  <a:lumMod val="75000"/>
                </a:schemeClr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154403" y="4444679"/>
            <a:ext cx="10299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ca8r6hp</a:t>
            </a:r>
            <a:endParaRPr lang="en-US" dirty="0">
              <a:solidFill>
                <a:schemeClr val="accent4">
                  <a:lumMod val="75000"/>
                </a:schemeClr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081054" y="5430023"/>
            <a:ext cx="11118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UserID</a:t>
            </a:r>
            <a:endParaRPr lang="en-US" dirty="0"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081054" y="5919373"/>
            <a:ext cx="28157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JobID</a:t>
            </a:r>
            <a:r>
              <a:rPr lang="en-US" dirty="0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/SU charged/Machine</a:t>
            </a:r>
            <a:endParaRPr lang="en-US" dirty="0"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459566" y="1846082"/>
            <a:ext cx="238603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Affiliation</a:t>
            </a:r>
            <a:r>
              <a:rPr lang="en-US" altLang="zh-TW" dirty="0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:</a:t>
            </a:r>
            <a:r>
              <a:rPr lang="en-US" dirty="0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  PSC</a:t>
            </a:r>
          </a:p>
          <a:p>
            <a:r>
              <a:rPr lang="en-US" altLang="zh-TW" dirty="0" err="1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pipscid</a:t>
            </a:r>
            <a:r>
              <a:rPr lang="en-US" altLang="zh-TW" dirty="0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:</a:t>
            </a:r>
            <a:r>
              <a:rPr lang="zh-TW" altLang="en-US" dirty="0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       </a:t>
            </a:r>
            <a:r>
              <a:rPr lang="en-US" altLang="zh-TW" dirty="0" err="1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Nystromp</a:t>
            </a:r>
            <a:endParaRPr lang="en-US" altLang="zh-TW" dirty="0" smtClean="0"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  <a:p>
            <a:r>
              <a:rPr lang="en-US" altLang="zh-TW" dirty="0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Email:          </a:t>
            </a:r>
            <a:r>
              <a:rPr lang="en-US" altLang="zh-TW" dirty="0" err="1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nick@psc.edu</a:t>
            </a:r>
            <a:endParaRPr lang="en-US" altLang="zh-TW" dirty="0" smtClean="0"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  <a:p>
            <a:r>
              <a:rPr lang="en-US" altLang="zh-TW" dirty="0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Telephone:  412567983</a:t>
            </a:r>
            <a:r>
              <a:rPr lang="zh-TW" altLang="en-US" dirty="0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    </a:t>
            </a:r>
            <a:endParaRPr lang="en-US" dirty="0"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  <a:p>
            <a:r>
              <a:rPr lang="en-US" dirty="0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 </a:t>
            </a:r>
            <a:endParaRPr lang="en-US" dirty="0"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57999" y="4830158"/>
            <a:ext cx="9608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4">
                    <a:lumMod val="50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Title</a:t>
            </a:r>
            <a:endParaRPr lang="en-US" dirty="0">
              <a:solidFill>
                <a:schemeClr val="accent4">
                  <a:lumMod val="50000"/>
                </a:schemeClr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04693" y="3453825"/>
            <a:ext cx="10846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mtClean="0">
                <a:solidFill>
                  <a:schemeClr val="accent4">
                    <a:lumMod val="7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Allocation</a:t>
            </a:r>
            <a:endParaRPr lang="en-US" dirty="0">
              <a:solidFill>
                <a:schemeClr val="accent4">
                  <a:lumMod val="75000"/>
                </a:schemeClr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253031" y="3467654"/>
            <a:ext cx="12757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chemeClr val="accent4">
                    <a:lumMod val="7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GPU</a:t>
            </a:r>
            <a:r>
              <a:rPr lang="zh-TW" altLang="en-US" dirty="0" smtClean="0">
                <a:solidFill>
                  <a:schemeClr val="accent4">
                    <a:lumMod val="7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 </a:t>
            </a:r>
            <a:r>
              <a:rPr lang="en-US" altLang="zh-TW" dirty="0" smtClean="0">
                <a:solidFill>
                  <a:schemeClr val="accent4">
                    <a:lumMod val="7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30000</a:t>
            </a:r>
            <a:endParaRPr lang="en-US" dirty="0">
              <a:solidFill>
                <a:schemeClr val="accent4">
                  <a:lumMod val="75000"/>
                </a:schemeClr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251486" y="3691657"/>
            <a:ext cx="10846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chemeClr val="accent4">
                    <a:lumMod val="7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LM</a:t>
            </a:r>
            <a:r>
              <a:rPr lang="zh-TW" altLang="en-US" dirty="0" smtClean="0">
                <a:solidFill>
                  <a:schemeClr val="accent1">
                    <a:lumMod val="7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 </a:t>
            </a:r>
            <a:r>
              <a:rPr lang="en-US" altLang="zh-TW" dirty="0" smtClean="0">
                <a:solidFill>
                  <a:schemeClr val="accent4">
                    <a:lumMod val="7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40000</a:t>
            </a:r>
            <a:endParaRPr lang="en-US" dirty="0">
              <a:solidFill>
                <a:schemeClr val="accent4">
                  <a:lumMod val="75000"/>
                </a:schemeClr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254355" y="3252442"/>
            <a:ext cx="10846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chemeClr val="accent4">
                    <a:lumMod val="7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RM</a:t>
            </a:r>
            <a:r>
              <a:rPr lang="zh-TW" altLang="en-US" dirty="0" smtClean="0">
                <a:solidFill>
                  <a:schemeClr val="accent4">
                    <a:lumMod val="7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 </a:t>
            </a:r>
            <a:r>
              <a:rPr lang="en-US" altLang="zh-TW" dirty="0" smtClean="0">
                <a:solidFill>
                  <a:schemeClr val="accent4">
                    <a:lumMod val="7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20000</a:t>
            </a:r>
            <a:endParaRPr lang="en-US" dirty="0">
              <a:solidFill>
                <a:schemeClr val="accent4">
                  <a:lumMod val="75000"/>
                </a:schemeClr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71579" y="4058400"/>
            <a:ext cx="12472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chemeClr val="accent4">
                    <a:lumMod val="50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Start - End</a:t>
            </a:r>
            <a:endParaRPr lang="en-US" dirty="0">
              <a:solidFill>
                <a:schemeClr val="accent4">
                  <a:lumMod val="50000"/>
                </a:schemeClr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823268" y="4054276"/>
            <a:ext cx="24946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chemeClr val="accent4">
                    <a:lumMod val="50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2017/07/08 -2019/04/04</a:t>
            </a:r>
            <a:endParaRPr lang="en-US" dirty="0">
              <a:solidFill>
                <a:schemeClr val="accent4">
                  <a:lumMod val="50000"/>
                </a:schemeClr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7081054" y="5667770"/>
            <a:ext cx="11118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User Name</a:t>
            </a:r>
            <a:endParaRPr lang="en-US" dirty="0"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06" t="6341" r="10699" b="11850"/>
          <a:stretch/>
        </p:blipFill>
        <p:spPr>
          <a:xfrm>
            <a:off x="7821034" y="1431362"/>
            <a:ext cx="865766" cy="1063819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7444127" y="2617032"/>
            <a:ext cx="1619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Consultant </a:t>
            </a:r>
            <a:endParaRPr lang="en-US" sz="1800" dirty="0"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36" name="Left-Right Arrow 35"/>
          <p:cNvSpPr/>
          <p:nvPr/>
        </p:nvSpPr>
        <p:spPr>
          <a:xfrm>
            <a:off x="6248356" y="1595188"/>
            <a:ext cx="916826" cy="319626"/>
          </a:xfrm>
          <a:prstGeom prst="leftRight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Connector 36"/>
          <p:cNvCxnSpPr/>
          <p:nvPr/>
        </p:nvCxnSpPr>
        <p:spPr>
          <a:xfrm flipV="1">
            <a:off x="242836" y="3209921"/>
            <a:ext cx="6838218" cy="6679"/>
          </a:xfrm>
          <a:prstGeom prst="line">
            <a:avLst/>
          </a:prstGeom>
          <a:ln w="44450">
            <a:solidFill>
              <a:srgbClr val="FF0000">
                <a:alpha val="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021005">
            <a:off x="7940920" y="5282758"/>
            <a:ext cx="611959" cy="495651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4210433" y="3469091"/>
            <a:ext cx="10846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chemeClr val="accent4">
                    <a:lumMod val="7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R</a:t>
            </a:r>
            <a:r>
              <a:rPr lang="en-US" altLang="zh-TW" dirty="0" smtClean="0">
                <a:solidFill>
                  <a:schemeClr val="accent4">
                    <a:lumMod val="7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M</a:t>
            </a:r>
            <a:r>
              <a:rPr lang="zh-TW" altLang="en-US" dirty="0" smtClean="0">
                <a:solidFill>
                  <a:schemeClr val="accent4">
                    <a:lumMod val="7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 </a:t>
            </a:r>
            <a:r>
              <a:rPr lang="en-US" altLang="zh-TW" dirty="0">
                <a:solidFill>
                  <a:schemeClr val="accent4">
                    <a:lumMod val="7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1</a:t>
            </a:r>
            <a:r>
              <a:rPr lang="en-US" altLang="zh-TW" dirty="0" smtClean="0">
                <a:solidFill>
                  <a:schemeClr val="accent4">
                    <a:lumMod val="7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0000</a:t>
            </a:r>
            <a:endParaRPr lang="en-US" dirty="0">
              <a:solidFill>
                <a:schemeClr val="accent4">
                  <a:lumMod val="75000"/>
                </a:schemeClr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6145414" y="3487131"/>
            <a:ext cx="10846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chemeClr val="accent4">
                    <a:lumMod val="7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R</a:t>
            </a:r>
            <a:r>
              <a:rPr lang="en-US" altLang="zh-TW" dirty="0" smtClean="0">
                <a:solidFill>
                  <a:schemeClr val="accent4">
                    <a:lumMod val="7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M</a:t>
            </a:r>
            <a:r>
              <a:rPr lang="zh-TW" altLang="en-US" dirty="0" smtClean="0">
                <a:solidFill>
                  <a:schemeClr val="accent4">
                    <a:lumMod val="7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 </a:t>
            </a:r>
            <a:r>
              <a:rPr lang="en-US" altLang="zh-TW" dirty="0" smtClean="0">
                <a:solidFill>
                  <a:schemeClr val="accent4">
                    <a:lumMod val="7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20000</a:t>
            </a:r>
            <a:endParaRPr lang="en-US" dirty="0">
              <a:solidFill>
                <a:schemeClr val="accent4">
                  <a:lumMod val="75000"/>
                </a:schemeClr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pic>
        <p:nvPicPr>
          <p:cNvPr id="50" name="Picture 4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021005">
            <a:off x="8552335" y="2513282"/>
            <a:ext cx="611959" cy="495651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021005">
            <a:off x="3918634" y="1283127"/>
            <a:ext cx="611959" cy="495651"/>
          </a:xfrm>
          <a:prstGeom prst="rect">
            <a:avLst/>
          </a:prstGeom>
        </p:spPr>
      </p:pic>
      <p:cxnSp>
        <p:nvCxnSpPr>
          <p:cNvPr id="58" name="Straight Connector 57"/>
          <p:cNvCxnSpPr/>
          <p:nvPr/>
        </p:nvCxnSpPr>
        <p:spPr>
          <a:xfrm flipV="1">
            <a:off x="234775" y="3999434"/>
            <a:ext cx="6838218" cy="6679"/>
          </a:xfrm>
          <a:prstGeom prst="line">
            <a:avLst/>
          </a:prstGeom>
          <a:ln w="44450">
            <a:solidFill>
              <a:srgbClr val="FF0000">
                <a:alpha val="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flipV="1">
            <a:off x="242836" y="4405046"/>
            <a:ext cx="6838218" cy="6679"/>
          </a:xfrm>
          <a:prstGeom prst="line">
            <a:avLst/>
          </a:prstGeom>
          <a:ln w="44450">
            <a:solidFill>
              <a:srgbClr val="FF0000">
                <a:alpha val="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V="1">
            <a:off x="271579" y="4801942"/>
            <a:ext cx="6838218" cy="6679"/>
          </a:xfrm>
          <a:prstGeom prst="line">
            <a:avLst/>
          </a:prstGeom>
          <a:ln w="44450">
            <a:solidFill>
              <a:srgbClr val="FF0000">
                <a:alpha val="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Picture 61"/>
          <p:cNvPicPr>
            <a:picLocks noChangeAspect="1"/>
          </p:cNvPicPr>
          <p:nvPr/>
        </p:nvPicPr>
        <p:blipFill rotWithShape="1">
          <a:blip r:embed="rId2"/>
          <a:srcRect r="794" b="14684"/>
          <a:stretch/>
        </p:blipFill>
        <p:spPr>
          <a:xfrm>
            <a:off x="6248356" y="5485760"/>
            <a:ext cx="769352" cy="713702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 rotWithShape="1">
          <a:blip r:embed="rId2"/>
          <a:srcRect r="794" b="14684"/>
          <a:stretch/>
        </p:blipFill>
        <p:spPr>
          <a:xfrm>
            <a:off x="2369368" y="5481606"/>
            <a:ext cx="769352" cy="713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6675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9"/>
          <p:cNvSpPr txBox="1">
            <a:spLocks noGrp="1"/>
          </p:cNvSpPr>
          <p:nvPr>
            <p:ph type="subTitle" idx="4294967295"/>
          </p:nvPr>
        </p:nvSpPr>
        <p:spPr>
          <a:xfrm>
            <a:off x="1129200" y="5485223"/>
            <a:ext cx="6885600" cy="10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buNone/>
            </a:pPr>
            <a:r>
              <a:rPr lang="en-US" sz="2400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Dashboard Link: http://rubber.bridges.psc.edu:5601/</a:t>
            </a:r>
            <a:endParaRPr sz="2400" dirty="0"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171" name="Google Shape;171;p39"/>
          <p:cNvSpPr/>
          <p:nvPr/>
        </p:nvSpPr>
        <p:spPr>
          <a:xfrm>
            <a:off x="543327" y="2718739"/>
            <a:ext cx="1007582" cy="1209185"/>
          </a:xfrm>
          <a:custGeom>
            <a:avLst/>
            <a:gdLst/>
            <a:ahLst/>
            <a:cxnLst/>
            <a:rect l="0" t="0" r="0" b="0"/>
            <a:pathLst>
              <a:path w="15817" h="18981" extrusionOk="0">
                <a:moveTo>
                  <a:pt x="11364" y="1"/>
                </a:moveTo>
                <a:lnTo>
                  <a:pt x="11242" y="25"/>
                </a:lnTo>
                <a:lnTo>
                  <a:pt x="11169" y="74"/>
                </a:lnTo>
                <a:lnTo>
                  <a:pt x="11096" y="171"/>
                </a:lnTo>
                <a:lnTo>
                  <a:pt x="10780" y="731"/>
                </a:lnTo>
                <a:lnTo>
                  <a:pt x="10634" y="999"/>
                </a:lnTo>
                <a:lnTo>
                  <a:pt x="10537" y="1315"/>
                </a:lnTo>
                <a:lnTo>
                  <a:pt x="10512" y="1388"/>
                </a:lnTo>
                <a:lnTo>
                  <a:pt x="10537" y="1461"/>
                </a:lnTo>
                <a:lnTo>
                  <a:pt x="10585" y="1534"/>
                </a:lnTo>
                <a:lnTo>
                  <a:pt x="10634" y="1583"/>
                </a:lnTo>
                <a:lnTo>
                  <a:pt x="10707" y="1607"/>
                </a:lnTo>
                <a:lnTo>
                  <a:pt x="10804" y="1631"/>
                </a:lnTo>
                <a:lnTo>
                  <a:pt x="10877" y="1607"/>
                </a:lnTo>
                <a:lnTo>
                  <a:pt x="10950" y="1558"/>
                </a:lnTo>
                <a:lnTo>
                  <a:pt x="11145" y="1315"/>
                </a:lnTo>
                <a:lnTo>
                  <a:pt x="11291" y="1047"/>
                </a:lnTo>
                <a:lnTo>
                  <a:pt x="11510" y="731"/>
                </a:lnTo>
                <a:lnTo>
                  <a:pt x="11583" y="682"/>
                </a:lnTo>
                <a:lnTo>
                  <a:pt x="11656" y="609"/>
                </a:lnTo>
                <a:lnTo>
                  <a:pt x="11705" y="463"/>
                </a:lnTo>
                <a:lnTo>
                  <a:pt x="11729" y="342"/>
                </a:lnTo>
                <a:lnTo>
                  <a:pt x="11705" y="220"/>
                </a:lnTo>
                <a:lnTo>
                  <a:pt x="11656" y="123"/>
                </a:lnTo>
                <a:lnTo>
                  <a:pt x="11583" y="50"/>
                </a:lnTo>
                <a:lnTo>
                  <a:pt x="11486" y="25"/>
                </a:lnTo>
                <a:lnTo>
                  <a:pt x="11461" y="1"/>
                </a:lnTo>
                <a:close/>
                <a:moveTo>
                  <a:pt x="3821" y="171"/>
                </a:moveTo>
                <a:lnTo>
                  <a:pt x="3748" y="196"/>
                </a:lnTo>
                <a:lnTo>
                  <a:pt x="3699" y="244"/>
                </a:lnTo>
                <a:lnTo>
                  <a:pt x="3651" y="317"/>
                </a:lnTo>
                <a:lnTo>
                  <a:pt x="3651" y="390"/>
                </a:lnTo>
                <a:lnTo>
                  <a:pt x="3651" y="463"/>
                </a:lnTo>
                <a:lnTo>
                  <a:pt x="3699" y="634"/>
                </a:lnTo>
                <a:lnTo>
                  <a:pt x="3772" y="804"/>
                </a:lnTo>
                <a:lnTo>
                  <a:pt x="3943" y="1120"/>
                </a:lnTo>
                <a:lnTo>
                  <a:pt x="4113" y="1461"/>
                </a:lnTo>
                <a:lnTo>
                  <a:pt x="4259" y="1802"/>
                </a:lnTo>
                <a:lnTo>
                  <a:pt x="4332" y="1923"/>
                </a:lnTo>
                <a:lnTo>
                  <a:pt x="4429" y="1996"/>
                </a:lnTo>
                <a:lnTo>
                  <a:pt x="4527" y="2021"/>
                </a:lnTo>
                <a:lnTo>
                  <a:pt x="4624" y="1996"/>
                </a:lnTo>
                <a:lnTo>
                  <a:pt x="4721" y="1972"/>
                </a:lnTo>
                <a:lnTo>
                  <a:pt x="4794" y="1899"/>
                </a:lnTo>
                <a:lnTo>
                  <a:pt x="4843" y="1777"/>
                </a:lnTo>
                <a:lnTo>
                  <a:pt x="4843" y="1656"/>
                </a:lnTo>
                <a:lnTo>
                  <a:pt x="4794" y="1461"/>
                </a:lnTo>
                <a:lnTo>
                  <a:pt x="4697" y="1266"/>
                </a:lnTo>
                <a:lnTo>
                  <a:pt x="4502" y="901"/>
                </a:lnTo>
                <a:lnTo>
                  <a:pt x="4283" y="536"/>
                </a:lnTo>
                <a:lnTo>
                  <a:pt x="4162" y="390"/>
                </a:lnTo>
                <a:lnTo>
                  <a:pt x="4040" y="244"/>
                </a:lnTo>
                <a:lnTo>
                  <a:pt x="3967" y="196"/>
                </a:lnTo>
                <a:lnTo>
                  <a:pt x="3894" y="171"/>
                </a:lnTo>
                <a:close/>
                <a:moveTo>
                  <a:pt x="15452" y="4405"/>
                </a:moveTo>
                <a:lnTo>
                  <a:pt x="15379" y="4429"/>
                </a:lnTo>
                <a:lnTo>
                  <a:pt x="15306" y="4454"/>
                </a:lnTo>
                <a:lnTo>
                  <a:pt x="15135" y="4551"/>
                </a:lnTo>
                <a:lnTo>
                  <a:pt x="14941" y="4600"/>
                </a:lnTo>
                <a:lnTo>
                  <a:pt x="14551" y="4697"/>
                </a:lnTo>
                <a:lnTo>
                  <a:pt x="14357" y="4746"/>
                </a:lnTo>
                <a:lnTo>
                  <a:pt x="14162" y="4819"/>
                </a:lnTo>
                <a:lnTo>
                  <a:pt x="14016" y="4916"/>
                </a:lnTo>
                <a:lnTo>
                  <a:pt x="13870" y="5062"/>
                </a:lnTo>
                <a:lnTo>
                  <a:pt x="13822" y="5135"/>
                </a:lnTo>
                <a:lnTo>
                  <a:pt x="13822" y="5232"/>
                </a:lnTo>
                <a:lnTo>
                  <a:pt x="13846" y="5330"/>
                </a:lnTo>
                <a:lnTo>
                  <a:pt x="13895" y="5354"/>
                </a:lnTo>
                <a:lnTo>
                  <a:pt x="13943" y="5354"/>
                </a:lnTo>
                <a:lnTo>
                  <a:pt x="14138" y="5378"/>
                </a:lnTo>
                <a:lnTo>
                  <a:pt x="14357" y="5378"/>
                </a:lnTo>
                <a:lnTo>
                  <a:pt x="14600" y="5354"/>
                </a:lnTo>
                <a:lnTo>
                  <a:pt x="14819" y="5330"/>
                </a:lnTo>
                <a:lnTo>
                  <a:pt x="15038" y="5257"/>
                </a:lnTo>
                <a:lnTo>
                  <a:pt x="15257" y="5208"/>
                </a:lnTo>
                <a:lnTo>
                  <a:pt x="15452" y="5111"/>
                </a:lnTo>
                <a:lnTo>
                  <a:pt x="15646" y="5038"/>
                </a:lnTo>
                <a:lnTo>
                  <a:pt x="15719" y="4989"/>
                </a:lnTo>
                <a:lnTo>
                  <a:pt x="15768" y="4940"/>
                </a:lnTo>
                <a:lnTo>
                  <a:pt x="15817" y="4819"/>
                </a:lnTo>
                <a:lnTo>
                  <a:pt x="15792" y="4697"/>
                </a:lnTo>
                <a:lnTo>
                  <a:pt x="15768" y="4575"/>
                </a:lnTo>
                <a:lnTo>
                  <a:pt x="15671" y="4478"/>
                </a:lnTo>
                <a:lnTo>
                  <a:pt x="15573" y="4429"/>
                </a:lnTo>
                <a:lnTo>
                  <a:pt x="15452" y="4405"/>
                </a:lnTo>
                <a:close/>
                <a:moveTo>
                  <a:pt x="317" y="4697"/>
                </a:moveTo>
                <a:lnTo>
                  <a:pt x="220" y="4721"/>
                </a:lnTo>
                <a:lnTo>
                  <a:pt x="122" y="4746"/>
                </a:lnTo>
                <a:lnTo>
                  <a:pt x="25" y="4794"/>
                </a:lnTo>
                <a:lnTo>
                  <a:pt x="1" y="4867"/>
                </a:lnTo>
                <a:lnTo>
                  <a:pt x="1" y="4965"/>
                </a:lnTo>
                <a:lnTo>
                  <a:pt x="49" y="5038"/>
                </a:lnTo>
                <a:lnTo>
                  <a:pt x="195" y="5184"/>
                </a:lnTo>
                <a:lnTo>
                  <a:pt x="390" y="5305"/>
                </a:lnTo>
                <a:lnTo>
                  <a:pt x="779" y="5524"/>
                </a:lnTo>
                <a:lnTo>
                  <a:pt x="1169" y="5743"/>
                </a:lnTo>
                <a:lnTo>
                  <a:pt x="1388" y="5841"/>
                </a:lnTo>
                <a:lnTo>
                  <a:pt x="1582" y="5938"/>
                </a:lnTo>
                <a:lnTo>
                  <a:pt x="1655" y="5962"/>
                </a:lnTo>
                <a:lnTo>
                  <a:pt x="1801" y="5962"/>
                </a:lnTo>
                <a:lnTo>
                  <a:pt x="1850" y="5938"/>
                </a:lnTo>
                <a:lnTo>
                  <a:pt x="1923" y="5841"/>
                </a:lnTo>
                <a:lnTo>
                  <a:pt x="1972" y="5743"/>
                </a:lnTo>
                <a:lnTo>
                  <a:pt x="1996" y="5622"/>
                </a:lnTo>
                <a:lnTo>
                  <a:pt x="1972" y="5476"/>
                </a:lnTo>
                <a:lnTo>
                  <a:pt x="1899" y="5378"/>
                </a:lnTo>
                <a:lnTo>
                  <a:pt x="1826" y="5330"/>
                </a:lnTo>
                <a:lnTo>
                  <a:pt x="1777" y="5305"/>
                </a:lnTo>
                <a:lnTo>
                  <a:pt x="1582" y="5208"/>
                </a:lnTo>
                <a:lnTo>
                  <a:pt x="1388" y="5111"/>
                </a:lnTo>
                <a:lnTo>
                  <a:pt x="974" y="4892"/>
                </a:lnTo>
                <a:lnTo>
                  <a:pt x="755" y="4794"/>
                </a:lnTo>
                <a:lnTo>
                  <a:pt x="536" y="4721"/>
                </a:lnTo>
                <a:lnTo>
                  <a:pt x="317" y="4697"/>
                </a:lnTo>
                <a:close/>
                <a:moveTo>
                  <a:pt x="8809" y="6936"/>
                </a:moveTo>
                <a:lnTo>
                  <a:pt x="8736" y="6984"/>
                </a:lnTo>
                <a:lnTo>
                  <a:pt x="8663" y="7057"/>
                </a:lnTo>
                <a:lnTo>
                  <a:pt x="8566" y="7252"/>
                </a:lnTo>
                <a:lnTo>
                  <a:pt x="8468" y="7495"/>
                </a:lnTo>
                <a:lnTo>
                  <a:pt x="8420" y="7739"/>
                </a:lnTo>
                <a:lnTo>
                  <a:pt x="8395" y="7958"/>
                </a:lnTo>
                <a:lnTo>
                  <a:pt x="8395" y="8128"/>
                </a:lnTo>
                <a:lnTo>
                  <a:pt x="8322" y="8177"/>
                </a:lnTo>
                <a:lnTo>
                  <a:pt x="8201" y="8225"/>
                </a:lnTo>
                <a:lnTo>
                  <a:pt x="8079" y="8250"/>
                </a:lnTo>
                <a:lnTo>
                  <a:pt x="7982" y="8225"/>
                </a:lnTo>
                <a:lnTo>
                  <a:pt x="7909" y="8201"/>
                </a:lnTo>
                <a:lnTo>
                  <a:pt x="7982" y="8079"/>
                </a:lnTo>
                <a:lnTo>
                  <a:pt x="8055" y="7933"/>
                </a:lnTo>
                <a:lnTo>
                  <a:pt x="8103" y="7812"/>
                </a:lnTo>
                <a:lnTo>
                  <a:pt x="8103" y="7666"/>
                </a:lnTo>
                <a:lnTo>
                  <a:pt x="8103" y="7520"/>
                </a:lnTo>
                <a:lnTo>
                  <a:pt x="8055" y="7398"/>
                </a:lnTo>
                <a:lnTo>
                  <a:pt x="7957" y="7252"/>
                </a:lnTo>
                <a:lnTo>
                  <a:pt x="7836" y="7130"/>
                </a:lnTo>
                <a:lnTo>
                  <a:pt x="7763" y="7082"/>
                </a:lnTo>
                <a:lnTo>
                  <a:pt x="7617" y="7082"/>
                </a:lnTo>
                <a:lnTo>
                  <a:pt x="7544" y="7130"/>
                </a:lnTo>
                <a:lnTo>
                  <a:pt x="7446" y="7252"/>
                </a:lnTo>
                <a:lnTo>
                  <a:pt x="7373" y="7374"/>
                </a:lnTo>
                <a:lnTo>
                  <a:pt x="7325" y="7495"/>
                </a:lnTo>
                <a:lnTo>
                  <a:pt x="7300" y="7641"/>
                </a:lnTo>
                <a:lnTo>
                  <a:pt x="7300" y="7787"/>
                </a:lnTo>
                <a:lnTo>
                  <a:pt x="7300" y="7909"/>
                </a:lnTo>
                <a:lnTo>
                  <a:pt x="7325" y="8055"/>
                </a:lnTo>
                <a:lnTo>
                  <a:pt x="7373" y="8177"/>
                </a:lnTo>
                <a:lnTo>
                  <a:pt x="7179" y="8298"/>
                </a:lnTo>
                <a:lnTo>
                  <a:pt x="7081" y="8323"/>
                </a:lnTo>
                <a:lnTo>
                  <a:pt x="6984" y="8347"/>
                </a:lnTo>
                <a:lnTo>
                  <a:pt x="6911" y="8371"/>
                </a:lnTo>
                <a:lnTo>
                  <a:pt x="6814" y="8347"/>
                </a:lnTo>
                <a:lnTo>
                  <a:pt x="6692" y="8298"/>
                </a:lnTo>
                <a:lnTo>
                  <a:pt x="6570" y="8201"/>
                </a:lnTo>
                <a:lnTo>
                  <a:pt x="6497" y="8055"/>
                </a:lnTo>
                <a:lnTo>
                  <a:pt x="6449" y="7909"/>
                </a:lnTo>
                <a:lnTo>
                  <a:pt x="6449" y="7739"/>
                </a:lnTo>
                <a:lnTo>
                  <a:pt x="6497" y="7544"/>
                </a:lnTo>
                <a:lnTo>
                  <a:pt x="6497" y="7520"/>
                </a:lnTo>
                <a:lnTo>
                  <a:pt x="6473" y="7520"/>
                </a:lnTo>
                <a:lnTo>
                  <a:pt x="6449" y="7495"/>
                </a:lnTo>
                <a:lnTo>
                  <a:pt x="6424" y="7520"/>
                </a:lnTo>
                <a:lnTo>
                  <a:pt x="6327" y="7617"/>
                </a:lnTo>
                <a:lnTo>
                  <a:pt x="6254" y="7739"/>
                </a:lnTo>
                <a:lnTo>
                  <a:pt x="6230" y="7836"/>
                </a:lnTo>
                <a:lnTo>
                  <a:pt x="6206" y="7958"/>
                </a:lnTo>
                <a:lnTo>
                  <a:pt x="6206" y="8055"/>
                </a:lnTo>
                <a:lnTo>
                  <a:pt x="6206" y="8177"/>
                </a:lnTo>
                <a:lnTo>
                  <a:pt x="6254" y="8274"/>
                </a:lnTo>
                <a:lnTo>
                  <a:pt x="6303" y="8371"/>
                </a:lnTo>
                <a:lnTo>
                  <a:pt x="6376" y="8469"/>
                </a:lnTo>
                <a:lnTo>
                  <a:pt x="6449" y="8542"/>
                </a:lnTo>
                <a:lnTo>
                  <a:pt x="6546" y="8615"/>
                </a:lnTo>
                <a:lnTo>
                  <a:pt x="6643" y="8663"/>
                </a:lnTo>
                <a:lnTo>
                  <a:pt x="6765" y="8712"/>
                </a:lnTo>
                <a:lnTo>
                  <a:pt x="6862" y="8736"/>
                </a:lnTo>
                <a:lnTo>
                  <a:pt x="7008" y="8736"/>
                </a:lnTo>
                <a:lnTo>
                  <a:pt x="7130" y="8712"/>
                </a:lnTo>
                <a:lnTo>
                  <a:pt x="7349" y="8615"/>
                </a:lnTo>
                <a:lnTo>
                  <a:pt x="7592" y="8493"/>
                </a:lnTo>
                <a:lnTo>
                  <a:pt x="7690" y="8566"/>
                </a:lnTo>
                <a:lnTo>
                  <a:pt x="7836" y="8639"/>
                </a:lnTo>
                <a:lnTo>
                  <a:pt x="7982" y="8663"/>
                </a:lnTo>
                <a:lnTo>
                  <a:pt x="8128" y="8688"/>
                </a:lnTo>
                <a:lnTo>
                  <a:pt x="8225" y="8688"/>
                </a:lnTo>
                <a:lnTo>
                  <a:pt x="8347" y="8663"/>
                </a:lnTo>
                <a:lnTo>
                  <a:pt x="8566" y="8566"/>
                </a:lnTo>
                <a:lnTo>
                  <a:pt x="8639" y="8663"/>
                </a:lnTo>
                <a:lnTo>
                  <a:pt x="8736" y="8736"/>
                </a:lnTo>
                <a:lnTo>
                  <a:pt x="8833" y="8809"/>
                </a:lnTo>
                <a:lnTo>
                  <a:pt x="8931" y="8858"/>
                </a:lnTo>
                <a:lnTo>
                  <a:pt x="9174" y="8907"/>
                </a:lnTo>
                <a:lnTo>
                  <a:pt x="9417" y="8931"/>
                </a:lnTo>
                <a:lnTo>
                  <a:pt x="9661" y="8882"/>
                </a:lnTo>
                <a:lnTo>
                  <a:pt x="9880" y="8809"/>
                </a:lnTo>
                <a:lnTo>
                  <a:pt x="9977" y="8736"/>
                </a:lnTo>
                <a:lnTo>
                  <a:pt x="10074" y="8663"/>
                </a:lnTo>
                <a:lnTo>
                  <a:pt x="10172" y="8566"/>
                </a:lnTo>
                <a:lnTo>
                  <a:pt x="10269" y="8469"/>
                </a:lnTo>
                <a:lnTo>
                  <a:pt x="10293" y="8396"/>
                </a:lnTo>
                <a:lnTo>
                  <a:pt x="10293" y="8347"/>
                </a:lnTo>
                <a:lnTo>
                  <a:pt x="10269" y="8298"/>
                </a:lnTo>
                <a:lnTo>
                  <a:pt x="10245" y="8250"/>
                </a:lnTo>
                <a:lnTo>
                  <a:pt x="10172" y="8225"/>
                </a:lnTo>
                <a:lnTo>
                  <a:pt x="10123" y="8201"/>
                </a:lnTo>
                <a:lnTo>
                  <a:pt x="10001" y="8201"/>
                </a:lnTo>
                <a:lnTo>
                  <a:pt x="9782" y="8323"/>
                </a:lnTo>
                <a:lnTo>
                  <a:pt x="9563" y="8420"/>
                </a:lnTo>
                <a:lnTo>
                  <a:pt x="9442" y="8444"/>
                </a:lnTo>
                <a:lnTo>
                  <a:pt x="9344" y="8469"/>
                </a:lnTo>
                <a:lnTo>
                  <a:pt x="9223" y="8469"/>
                </a:lnTo>
                <a:lnTo>
                  <a:pt x="9101" y="8420"/>
                </a:lnTo>
                <a:lnTo>
                  <a:pt x="9004" y="8347"/>
                </a:lnTo>
                <a:lnTo>
                  <a:pt x="8931" y="8274"/>
                </a:lnTo>
                <a:lnTo>
                  <a:pt x="9052" y="8128"/>
                </a:lnTo>
                <a:lnTo>
                  <a:pt x="9150" y="7982"/>
                </a:lnTo>
                <a:lnTo>
                  <a:pt x="9247" y="7836"/>
                </a:lnTo>
                <a:lnTo>
                  <a:pt x="9296" y="7666"/>
                </a:lnTo>
                <a:lnTo>
                  <a:pt x="9320" y="7495"/>
                </a:lnTo>
                <a:lnTo>
                  <a:pt x="9296" y="7349"/>
                </a:lnTo>
                <a:lnTo>
                  <a:pt x="9247" y="7203"/>
                </a:lnTo>
                <a:lnTo>
                  <a:pt x="9150" y="7057"/>
                </a:lnTo>
                <a:lnTo>
                  <a:pt x="9052" y="6984"/>
                </a:lnTo>
                <a:lnTo>
                  <a:pt x="8955" y="6936"/>
                </a:lnTo>
                <a:close/>
                <a:moveTo>
                  <a:pt x="1947" y="9710"/>
                </a:moveTo>
                <a:lnTo>
                  <a:pt x="1801" y="9758"/>
                </a:lnTo>
                <a:lnTo>
                  <a:pt x="1582" y="9856"/>
                </a:lnTo>
                <a:lnTo>
                  <a:pt x="1363" y="10002"/>
                </a:lnTo>
                <a:lnTo>
                  <a:pt x="925" y="10294"/>
                </a:lnTo>
                <a:lnTo>
                  <a:pt x="706" y="10415"/>
                </a:lnTo>
                <a:lnTo>
                  <a:pt x="585" y="10513"/>
                </a:lnTo>
                <a:lnTo>
                  <a:pt x="463" y="10610"/>
                </a:lnTo>
                <a:lnTo>
                  <a:pt x="366" y="10707"/>
                </a:lnTo>
                <a:lnTo>
                  <a:pt x="317" y="10829"/>
                </a:lnTo>
                <a:lnTo>
                  <a:pt x="317" y="10878"/>
                </a:lnTo>
                <a:lnTo>
                  <a:pt x="341" y="10926"/>
                </a:lnTo>
                <a:lnTo>
                  <a:pt x="366" y="10999"/>
                </a:lnTo>
                <a:lnTo>
                  <a:pt x="439" y="11048"/>
                </a:lnTo>
                <a:lnTo>
                  <a:pt x="536" y="11097"/>
                </a:lnTo>
                <a:lnTo>
                  <a:pt x="633" y="11097"/>
                </a:lnTo>
                <a:lnTo>
                  <a:pt x="755" y="11072"/>
                </a:lnTo>
                <a:lnTo>
                  <a:pt x="877" y="11048"/>
                </a:lnTo>
                <a:lnTo>
                  <a:pt x="1120" y="10926"/>
                </a:lnTo>
                <a:lnTo>
                  <a:pt x="1315" y="10829"/>
                </a:lnTo>
                <a:lnTo>
                  <a:pt x="1728" y="10610"/>
                </a:lnTo>
                <a:lnTo>
                  <a:pt x="1947" y="10488"/>
                </a:lnTo>
                <a:lnTo>
                  <a:pt x="2142" y="10342"/>
                </a:lnTo>
                <a:lnTo>
                  <a:pt x="2264" y="10245"/>
                </a:lnTo>
                <a:lnTo>
                  <a:pt x="2312" y="10123"/>
                </a:lnTo>
                <a:lnTo>
                  <a:pt x="2312" y="10002"/>
                </a:lnTo>
                <a:lnTo>
                  <a:pt x="2264" y="9880"/>
                </a:lnTo>
                <a:lnTo>
                  <a:pt x="2191" y="9783"/>
                </a:lnTo>
                <a:lnTo>
                  <a:pt x="2069" y="9734"/>
                </a:lnTo>
                <a:lnTo>
                  <a:pt x="1947" y="9710"/>
                </a:lnTo>
                <a:close/>
                <a:moveTo>
                  <a:pt x="14065" y="10026"/>
                </a:moveTo>
                <a:lnTo>
                  <a:pt x="13895" y="10050"/>
                </a:lnTo>
                <a:lnTo>
                  <a:pt x="13846" y="10075"/>
                </a:lnTo>
                <a:lnTo>
                  <a:pt x="13797" y="10123"/>
                </a:lnTo>
                <a:lnTo>
                  <a:pt x="13773" y="10172"/>
                </a:lnTo>
                <a:lnTo>
                  <a:pt x="13749" y="10221"/>
                </a:lnTo>
                <a:lnTo>
                  <a:pt x="13773" y="10318"/>
                </a:lnTo>
                <a:lnTo>
                  <a:pt x="13797" y="10367"/>
                </a:lnTo>
                <a:lnTo>
                  <a:pt x="13846" y="10415"/>
                </a:lnTo>
                <a:lnTo>
                  <a:pt x="14138" y="10586"/>
                </a:lnTo>
                <a:lnTo>
                  <a:pt x="14454" y="10756"/>
                </a:lnTo>
                <a:lnTo>
                  <a:pt x="14624" y="10878"/>
                </a:lnTo>
                <a:lnTo>
                  <a:pt x="14819" y="10975"/>
                </a:lnTo>
                <a:lnTo>
                  <a:pt x="15014" y="11048"/>
                </a:lnTo>
                <a:lnTo>
                  <a:pt x="15208" y="11097"/>
                </a:lnTo>
                <a:lnTo>
                  <a:pt x="15379" y="11097"/>
                </a:lnTo>
                <a:lnTo>
                  <a:pt x="15427" y="11072"/>
                </a:lnTo>
                <a:lnTo>
                  <a:pt x="15500" y="11024"/>
                </a:lnTo>
                <a:lnTo>
                  <a:pt x="15573" y="10951"/>
                </a:lnTo>
                <a:lnTo>
                  <a:pt x="15598" y="10829"/>
                </a:lnTo>
                <a:lnTo>
                  <a:pt x="15598" y="10707"/>
                </a:lnTo>
                <a:lnTo>
                  <a:pt x="15549" y="10586"/>
                </a:lnTo>
                <a:lnTo>
                  <a:pt x="15500" y="10537"/>
                </a:lnTo>
                <a:lnTo>
                  <a:pt x="15452" y="10513"/>
                </a:lnTo>
                <a:lnTo>
                  <a:pt x="15379" y="10464"/>
                </a:lnTo>
                <a:lnTo>
                  <a:pt x="15306" y="10464"/>
                </a:lnTo>
                <a:lnTo>
                  <a:pt x="15135" y="10415"/>
                </a:lnTo>
                <a:lnTo>
                  <a:pt x="14965" y="10367"/>
                </a:lnTo>
                <a:lnTo>
                  <a:pt x="14600" y="10196"/>
                </a:lnTo>
                <a:lnTo>
                  <a:pt x="14430" y="10099"/>
                </a:lnTo>
                <a:lnTo>
                  <a:pt x="14260" y="10050"/>
                </a:lnTo>
                <a:lnTo>
                  <a:pt x="14065" y="10026"/>
                </a:lnTo>
                <a:close/>
                <a:moveTo>
                  <a:pt x="8468" y="2605"/>
                </a:moveTo>
                <a:lnTo>
                  <a:pt x="8760" y="2629"/>
                </a:lnTo>
                <a:lnTo>
                  <a:pt x="9052" y="2678"/>
                </a:lnTo>
                <a:lnTo>
                  <a:pt x="9344" y="2726"/>
                </a:lnTo>
                <a:lnTo>
                  <a:pt x="9125" y="2799"/>
                </a:lnTo>
                <a:lnTo>
                  <a:pt x="9101" y="2824"/>
                </a:lnTo>
                <a:lnTo>
                  <a:pt x="9101" y="2848"/>
                </a:lnTo>
                <a:lnTo>
                  <a:pt x="9101" y="2872"/>
                </a:lnTo>
                <a:lnTo>
                  <a:pt x="9125" y="2897"/>
                </a:lnTo>
                <a:lnTo>
                  <a:pt x="9223" y="2945"/>
                </a:lnTo>
                <a:lnTo>
                  <a:pt x="9320" y="2970"/>
                </a:lnTo>
                <a:lnTo>
                  <a:pt x="9442" y="2945"/>
                </a:lnTo>
                <a:lnTo>
                  <a:pt x="9563" y="2921"/>
                </a:lnTo>
                <a:lnTo>
                  <a:pt x="9855" y="2872"/>
                </a:lnTo>
                <a:lnTo>
                  <a:pt x="10269" y="3043"/>
                </a:lnTo>
                <a:lnTo>
                  <a:pt x="10074" y="3067"/>
                </a:lnTo>
                <a:lnTo>
                  <a:pt x="9855" y="3116"/>
                </a:lnTo>
                <a:lnTo>
                  <a:pt x="9685" y="3189"/>
                </a:lnTo>
                <a:lnTo>
                  <a:pt x="9515" y="3262"/>
                </a:lnTo>
                <a:lnTo>
                  <a:pt x="9515" y="3286"/>
                </a:lnTo>
                <a:lnTo>
                  <a:pt x="9490" y="3310"/>
                </a:lnTo>
                <a:lnTo>
                  <a:pt x="9515" y="3335"/>
                </a:lnTo>
                <a:lnTo>
                  <a:pt x="9539" y="3359"/>
                </a:lnTo>
                <a:lnTo>
                  <a:pt x="9953" y="3335"/>
                </a:lnTo>
                <a:lnTo>
                  <a:pt x="10342" y="3310"/>
                </a:lnTo>
                <a:lnTo>
                  <a:pt x="10780" y="3310"/>
                </a:lnTo>
                <a:lnTo>
                  <a:pt x="11048" y="3505"/>
                </a:lnTo>
                <a:lnTo>
                  <a:pt x="10756" y="3578"/>
                </a:lnTo>
                <a:lnTo>
                  <a:pt x="10464" y="3675"/>
                </a:lnTo>
                <a:lnTo>
                  <a:pt x="10245" y="3797"/>
                </a:lnTo>
                <a:lnTo>
                  <a:pt x="10099" y="3918"/>
                </a:lnTo>
                <a:lnTo>
                  <a:pt x="10074" y="3943"/>
                </a:lnTo>
                <a:lnTo>
                  <a:pt x="10099" y="3943"/>
                </a:lnTo>
                <a:lnTo>
                  <a:pt x="10391" y="3918"/>
                </a:lnTo>
                <a:lnTo>
                  <a:pt x="10683" y="3870"/>
                </a:lnTo>
                <a:lnTo>
                  <a:pt x="10975" y="3821"/>
                </a:lnTo>
                <a:lnTo>
                  <a:pt x="11291" y="3773"/>
                </a:lnTo>
                <a:lnTo>
                  <a:pt x="11364" y="3773"/>
                </a:lnTo>
                <a:lnTo>
                  <a:pt x="11583" y="3967"/>
                </a:lnTo>
                <a:lnTo>
                  <a:pt x="11778" y="4186"/>
                </a:lnTo>
                <a:lnTo>
                  <a:pt x="11388" y="4210"/>
                </a:lnTo>
                <a:lnTo>
                  <a:pt x="10829" y="4259"/>
                </a:lnTo>
                <a:lnTo>
                  <a:pt x="10561" y="4283"/>
                </a:lnTo>
                <a:lnTo>
                  <a:pt x="10318" y="4381"/>
                </a:lnTo>
                <a:lnTo>
                  <a:pt x="10293" y="4405"/>
                </a:lnTo>
                <a:lnTo>
                  <a:pt x="10293" y="4429"/>
                </a:lnTo>
                <a:lnTo>
                  <a:pt x="10318" y="4454"/>
                </a:lnTo>
                <a:lnTo>
                  <a:pt x="10585" y="4527"/>
                </a:lnTo>
                <a:lnTo>
                  <a:pt x="11705" y="4527"/>
                </a:lnTo>
                <a:lnTo>
                  <a:pt x="11997" y="4502"/>
                </a:lnTo>
                <a:lnTo>
                  <a:pt x="12216" y="4867"/>
                </a:lnTo>
                <a:lnTo>
                  <a:pt x="11851" y="4867"/>
                </a:lnTo>
                <a:lnTo>
                  <a:pt x="11267" y="4892"/>
                </a:lnTo>
                <a:lnTo>
                  <a:pt x="10658" y="4940"/>
                </a:lnTo>
                <a:lnTo>
                  <a:pt x="10634" y="4940"/>
                </a:lnTo>
                <a:lnTo>
                  <a:pt x="10634" y="4965"/>
                </a:lnTo>
                <a:lnTo>
                  <a:pt x="10634" y="4989"/>
                </a:lnTo>
                <a:lnTo>
                  <a:pt x="10658" y="5013"/>
                </a:lnTo>
                <a:lnTo>
                  <a:pt x="10902" y="5086"/>
                </a:lnTo>
                <a:lnTo>
                  <a:pt x="11169" y="5111"/>
                </a:lnTo>
                <a:lnTo>
                  <a:pt x="12021" y="5111"/>
                </a:lnTo>
                <a:lnTo>
                  <a:pt x="12362" y="5135"/>
                </a:lnTo>
                <a:lnTo>
                  <a:pt x="12556" y="5622"/>
                </a:lnTo>
                <a:lnTo>
                  <a:pt x="11461" y="5622"/>
                </a:lnTo>
                <a:lnTo>
                  <a:pt x="11291" y="5646"/>
                </a:lnTo>
                <a:lnTo>
                  <a:pt x="11145" y="5695"/>
                </a:lnTo>
                <a:lnTo>
                  <a:pt x="10999" y="5768"/>
                </a:lnTo>
                <a:lnTo>
                  <a:pt x="10975" y="5792"/>
                </a:lnTo>
                <a:lnTo>
                  <a:pt x="10999" y="5841"/>
                </a:lnTo>
                <a:lnTo>
                  <a:pt x="11267" y="5889"/>
                </a:lnTo>
                <a:lnTo>
                  <a:pt x="11534" y="5889"/>
                </a:lnTo>
                <a:lnTo>
                  <a:pt x="12070" y="5914"/>
                </a:lnTo>
                <a:lnTo>
                  <a:pt x="12654" y="5938"/>
                </a:lnTo>
                <a:lnTo>
                  <a:pt x="12702" y="6060"/>
                </a:lnTo>
                <a:lnTo>
                  <a:pt x="12727" y="6181"/>
                </a:lnTo>
                <a:lnTo>
                  <a:pt x="12386" y="6181"/>
                </a:lnTo>
                <a:lnTo>
                  <a:pt x="11729" y="6254"/>
                </a:lnTo>
                <a:lnTo>
                  <a:pt x="11413" y="6279"/>
                </a:lnTo>
                <a:lnTo>
                  <a:pt x="11121" y="6352"/>
                </a:lnTo>
                <a:lnTo>
                  <a:pt x="11096" y="6352"/>
                </a:lnTo>
                <a:lnTo>
                  <a:pt x="11096" y="6376"/>
                </a:lnTo>
                <a:lnTo>
                  <a:pt x="11096" y="6400"/>
                </a:lnTo>
                <a:lnTo>
                  <a:pt x="11121" y="6425"/>
                </a:lnTo>
                <a:lnTo>
                  <a:pt x="11388" y="6473"/>
                </a:lnTo>
                <a:lnTo>
                  <a:pt x="11656" y="6498"/>
                </a:lnTo>
                <a:lnTo>
                  <a:pt x="12508" y="6498"/>
                </a:lnTo>
                <a:lnTo>
                  <a:pt x="12824" y="6522"/>
                </a:lnTo>
                <a:lnTo>
                  <a:pt x="12873" y="6838"/>
                </a:lnTo>
                <a:lnTo>
                  <a:pt x="12556" y="6838"/>
                </a:lnTo>
                <a:lnTo>
                  <a:pt x="12240" y="6863"/>
                </a:lnTo>
                <a:lnTo>
                  <a:pt x="11753" y="6887"/>
                </a:lnTo>
                <a:lnTo>
                  <a:pt x="11510" y="6911"/>
                </a:lnTo>
                <a:lnTo>
                  <a:pt x="11267" y="6936"/>
                </a:lnTo>
                <a:lnTo>
                  <a:pt x="11242" y="6936"/>
                </a:lnTo>
                <a:lnTo>
                  <a:pt x="11242" y="6960"/>
                </a:lnTo>
                <a:lnTo>
                  <a:pt x="11242" y="7009"/>
                </a:lnTo>
                <a:lnTo>
                  <a:pt x="11267" y="7009"/>
                </a:lnTo>
                <a:lnTo>
                  <a:pt x="11461" y="7082"/>
                </a:lnTo>
                <a:lnTo>
                  <a:pt x="11680" y="7130"/>
                </a:lnTo>
                <a:lnTo>
                  <a:pt x="12727" y="7130"/>
                </a:lnTo>
                <a:lnTo>
                  <a:pt x="12921" y="7106"/>
                </a:lnTo>
                <a:lnTo>
                  <a:pt x="12994" y="7593"/>
                </a:lnTo>
                <a:lnTo>
                  <a:pt x="12994" y="7593"/>
                </a:lnTo>
                <a:lnTo>
                  <a:pt x="12848" y="7568"/>
                </a:lnTo>
                <a:lnTo>
                  <a:pt x="12702" y="7568"/>
                </a:lnTo>
                <a:lnTo>
                  <a:pt x="12435" y="7593"/>
                </a:lnTo>
                <a:lnTo>
                  <a:pt x="11997" y="7593"/>
                </a:lnTo>
                <a:lnTo>
                  <a:pt x="11778" y="7617"/>
                </a:lnTo>
                <a:lnTo>
                  <a:pt x="11559" y="7690"/>
                </a:lnTo>
                <a:lnTo>
                  <a:pt x="11534" y="7690"/>
                </a:lnTo>
                <a:lnTo>
                  <a:pt x="11534" y="7739"/>
                </a:lnTo>
                <a:lnTo>
                  <a:pt x="11534" y="7763"/>
                </a:lnTo>
                <a:lnTo>
                  <a:pt x="11559" y="7787"/>
                </a:lnTo>
                <a:lnTo>
                  <a:pt x="11778" y="7836"/>
                </a:lnTo>
                <a:lnTo>
                  <a:pt x="11997" y="7860"/>
                </a:lnTo>
                <a:lnTo>
                  <a:pt x="12435" y="7860"/>
                </a:lnTo>
                <a:lnTo>
                  <a:pt x="12702" y="7885"/>
                </a:lnTo>
                <a:lnTo>
                  <a:pt x="12848" y="7885"/>
                </a:lnTo>
                <a:lnTo>
                  <a:pt x="12994" y="7860"/>
                </a:lnTo>
                <a:lnTo>
                  <a:pt x="12994" y="7909"/>
                </a:lnTo>
                <a:lnTo>
                  <a:pt x="12994" y="8250"/>
                </a:lnTo>
                <a:lnTo>
                  <a:pt x="12873" y="8201"/>
                </a:lnTo>
                <a:lnTo>
                  <a:pt x="12775" y="8201"/>
                </a:lnTo>
                <a:lnTo>
                  <a:pt x="12532" y="8177"/>
                </a:lnTo>
                <a:lnTo>
                  <a:pt x="12094" y="8177"/>
                </a:lnTo>
                <a:lnTo>
                  <a:pt x="11875" y="8201"/>
                </a:lnTo>
                <a:lnTo>
                  <a:pt x="11656" y="8250"/>
                </a:lnTo>
                <a:lnTo>
                  <a:pt x="11656" y="8274"/>
                </a:lnTo>
                <a:lnTo>
                  <a:pt x="11632" y="8298"/>
                </a:lnTo>
                <a:lnTo>
                  <a:pt x="11656" y="8298"/>
                </a:lnTo>
                <a:lnTo>
                  <a:pt x="11656" y="8323"/>
                </a:lnTo>
                <a:lnTo>
                  <a:pt x="12045" y="8396"/>
                </a:lnTo>
                <a:lnTo>
                  <a:pt x="12410" y="8444"/>
                </a:lnTo>
                <a:lnTo>
                  <a:pt x="12702" y="8469"/>
                </a:lnTo>
                <a:lnTo>
                  <a:pt x="12824" y="8493"/>
                </a:lnTo>
                <a:lnTo>
                  <a:pt x="12970" y="8469"/>
                </a:lnTo>
                <a:lnTo>
                  <a:pt x="12873" y="8858"/>
                </a:lnTo>
                <a:lnTo>
                  <a:pt x="12654" y="8809"/>
                </a:lnTo>
                <a:lnTo>
                  <a:pt x="12483" y="8785"/>
                </a:lnTo>
                <a:lnTo>
                  <a:pt x="12264" y="8736"/>
                </a:lnTo>
                <a:lnTo>
                  <a:pt x="11826" y="8736"/>
                </a:lnTo>
                <a:lnTo>
                  <a:pt x="11607" y="8809"/>
                </a:lnTo>
                <a:lnTo>
                  <a:pt x="11583" y="8834"/>
                </a:lnTo>
                <a:lnTo>
                  <a:pt x="11583" y="8858"/>
                </a:lnTo>
                <a:lnTo>
                  <a:pt x="11583" y="8882"/>
                </a:lnTo>
                <a:lnTo>
                  <a:pt x="11851" y="8882"/>
                </a:lnTo>
                <a:lnTo>
                  <a:pt x="12094" y="8931"/>
                </a:lnTo>
                <a:lnTo>
                  <a:pt x="12556" y="9053"/>
                </a:lnTo>
                <a:lnTo>
                  <a:pt x="12775" y="9126"/>
                </a:lnTo>
                <a:lnTo>
                  <a:pt x="12654" y="9345"/>
                </a:lnTo>
                <a:lnTo>
                  <a:pt x="12508" y="9296"/>
                </a:lnTo>
                <a:lnTo>
                  <a:pt x="12313" y="9272"/>
                </a:lnTo>
                <a:lnTo>
                  <a:pt x="12143" y="9223"/>
                </a:lnTo>
                <a:lnTo>
                  <a:pt x="11972" y="9199"/>
                </a:lnTo>
                <a:lnTo>
                  <a:pt x="11607" y="9199"/>
                </a:lnTo>
                <a:lnTo>
                  <a:pt x="11583" y="9223"/>
                </a:lnTo>
                <a:lnTo>
                  <a:pt x="11583" y="9247"/>
                </a:lnTo>
                <a:lnTo>
                  <a:pt x="11583" y="9272"/>
                </a:lnTo>
                <a:lnTo>
                  <a:pt x="11924" y="9418"/>
                </a:lnTo>
                <a:lnTo>
                  <a:pt x="12240" y="9564"/>
                </a:lnTo>
                <a:lnTo>
                  <a:pt x="12532" y="9637"/>
                </a:lnTo>
                <a:lnTo>
                  <a:pt x="12337" y="9929"/>
                </a:lnTo>
                <a:lnTo>
                  <a:pt x="12337" y="9977"/>
                </a:lnTo>
                <a:lnTo>
                  <a:pt x="12167" y="9904"/>
                </a:lnTo>
                <a:lnTo>
                  <a:pt x="11997" y="9880"/>
                </a:lnTo>
                <a:lnTo>
                  <a:pt x="11802" y="9831"/>
                </a:lnTo>
                <a:lnTo>
                  <a:pt x="11242" y="9831"/>
                </a:lnTo>
                <a:lnTo>
                  <a:pt x="11218" y="9856"/>
                </a:lnTo>
                <a:lnTo>
                  <a:pt x="11218" y="9880"/>
                </a:lnTo>
                <a:lnTo>
                  <a:pt x="11242" y="9880"/>
                </a:lnTo>
                <a:lnTo>
                  <a:pt x="11534" y="10002"/>
                </a:lnTo>
                <a:lnTo>
                  <a:pt x="11851" y="10123"/>
                </a:lnTo>
                <a:lnTo>
                  <a:pt x="12167" y="10245"/>
                </a:lnTo>
                <a:lnTo>
                  <a:pt x="11972" y="10513"/>
                </a:lnTo>
                <a:lnTo>
                  <a:pt x="11826" y="10488"/>
                </a:lnTo>
                <a:lnTo>
                  <a:pt x="11413" y="10391"/>
                </a:lnTo>
                <a:lnTo>
                  <a:pt x="11023" y="10342"/>
                </a:lnTo>
                <a:lnTo>
                  <a:pt x="10975" y="10342"/>
                </a:lnTo>
                <a:lnTo>
                  <a:pt x="10975" y="10367"/>
                </a:lnTo>
                <a:lnTo>
                  <a:pt x="10975" y="10391"/>
                </a:lnTo>
                <a:lnTo>
                  <a:pt x="10999" y="10440"/>
                </a:lnTo>
                <a:lnTo>
                  <a:pt x="11145" y="10537"/>
                </a:lnTo>
                <a:lnTo>
                  <a:pt x="11315" y="10610"/>
                </a:lnTo>
                <a:lnTo>
                  <a:pt x="11632" y="10732"/>
                </a:lnTo>
                <a:lnTo>
                  <a:pt x="11802" y="10780"/>
                </a:lnTo>
                <a:lnTo>
                  <a:pt x="11656" y="10999"/>
                </a:lnTo>
                <a:lnTo>
                  <a:pt x="11510" y="10951"/>
                </a:lnTo>
                <a:lnTo>
                  <a:pt x="11364" y="10926"/>
                </a:lnTo>
                <a:lnTo>
                  <a:pt x="11072" y="10853"/>
                </a:lnTo>
                <a:lnTo>
                  <a:pt x="10950" y="10853"/>
                </a:lnTo>
                <a:lnTo>
                  <a:pt x="10804" y="10902"/>
                </a:lnTo>
                <a:lnTo>
                  <a:pt x="10780" y="10926"/>
                </a:lnTo>
                <a:lnTo>
                  <a:pt x="10756" y="10951"/>
                </a:lnTo>
                <a:lnTo>
                  <a:pt x="10756" y="10999"/>
                </a:lnTo>
                <a:lnTo>
                  <a:pt x="10780" y="11048"/>
                </a:lnTo>
                <a:lnTo>
                  <a:pt x="10902" y="11121"/>
                </a:lnTo>
                <a:lnTo>
                  <a:pt x="11023" y="11170"/>
                </a:lnTo>
                <a:lnTo>
                  <a:pt x="11267" y="11243"/>
                </a:lnTo>
                <a:lnTo>
                  <a:pt x="11461" y="11291"/>
                </a:lnTo>
                <a:lnTo>
                  <a:pt x="11242" y="11583"/>
                </a:lnTo>
                <a:lnTo>
                  <a:pt x="11072" y="11535"/>
                </a:lnTo>
                <a:lnTo>
                  <a:pt x="10877" y="11535"/>
                </a:lnTo>
                <a:lnTo>
                  <a:pt x="10683" y="11583"/>
                </a:lnTo>
                <a:lnTo>
                  <a:pt x="10658" y="11608"/>
                </a:lnTo>
                <a:lnTo>
                  <a:pt x="10683" y="11632"/>
                </a:lnTo>
                <a:lnTo>
                  <a:pt x="10829" y="11681"/>
                </a:lnTo>
                <a:lnTo>
                  <a:pt x="10975" y="11729"/>
                </a:lnTo>
                <a:lnTo>
                  <a:pt x="11096" y="11778"/>
                </a:lnTo>
                <a:lnTo>
                  <a:pt x="10877" y="12143"/>
                </a:lnTo>
                <a:lnTo>
                  <a:pt x="10829" y="12118"/>
                </a:lnTo>
                <a:lnTo>
                  <a:pt x="10658" y="12045"/>
                </a:lnTo>
                <a:lnTo>
                  <a:pt x="10561" y="11997"/>
                </a:lnTo>
                <a:lnTo>
                  <a:pt x="10464" y="11972"/>
                </a:lnTo>
                <a:lnTo>
                  <a:pt x="10439" y="11997"/>
                </a:lnTo>
                <a:lnTo>
                  <a:pt x="10439" y="12045"/>
                </a:lnTo>
                <a:lnTo>
                  <a:pt x="10488" y="12118"/>
                </a:lnTo>
                <a:lnTo>
                  <a:pt x="10585" y="12191"/>
                </a:lnTo>
                <a:lnTo>
                  <a:pt x="10756" y="12313"/>
                </a:lnTo>
                <a:lnTo>
                  <a:pt x="10561" y="12654"/>
                </a:lnTo>
                <a:lnTo>
                  <a:pt x="10415" y="12629"/>
                </a:lnTo>
                <a:lnTo>
                  <a:pt x="10172" y="12629"/>
                </a:lnTo>
                <a:lnTo>
                  <a:pt x="10026" y="12654"/>
                </a:lnTo>
                <a:lnTo>
                  <a:pt x="10026" y="12678"/>
                </a:lnTo>
                <a:lnTo>
                  <a:pt x="10026" y="12702"/>
                </a:lnTo>
                <a:lnTo>
                  <a:pt x="10245" y="12800"/>
                </a:lnTo>
                <a:lnTo>
                  <a:pt x="10439" y="12897"/>
                </a:lnTo>
                <a:lnTo>
                  <a:pt x="10196" y="13384"/>
                </a:lnTo>
                <a:lnTo>
                  <a:pt x="9880" y="13384"/>
                </a:lnTo>
                <a:lnTo>
                  <a:pt x="9904" y="13432"/>
                </a:lnTo>
                <a:lnTo>
                  <a:pt x="10147" y="13505"/>
                </a:lnTo>
                <a:lnTo>
                  <a:pt x="10074" y="13700"/>
                </a:lnTo>
                <a:lnTo>
                  <a:pt x="10026" y="13895"/>
                </a:lnTo>
                <a:lnTo>
                  <a:pt x="9953" y="14284"/>
                </a:lnTo>
                <a:lnTo>
                  <a:pt x="9880" y="14673"/>
                </a:lnTo>
                <a:lnTo>
                  <a:pt x="9807" y="15087"/>
                </a:lnTo>
                <a:lnTo>
                  <a:pt x="9101" y="15111"/>
                </a:lnTo>
                <a:lnTo>
                  <a:pt x="9247" y="14673"/>
                </a:lnTo>
                <a:lnTo>
                  <a:pt x="9344" y="14235"/>
                </a:lnTo>
                <a:lnTo>
                  <a:pt x="9539" y="13359"/>
                </a:lnTo>
                <a:lnTo>
                  <a:pt x="9734" y="12459"/>
                </a:lnTo>
                <a:lnTo>
                  <a:pt x="9855" y="12021"/>
                </a:lnTo>
                <a:lnTo>
                  <a:pt x="9977" y="11583"/>
                </a:lnTo>
                <a:lnTo>
                  <a:pt x="10269" y="10659"/>
                </a:lnTo>
                <a:lnTo>
                  <a:pt x="10537" y="9734"/>
                </a:lnTo>
                <a:lnTo>
                  <a:pt x="10658" y="9320"/>
                </a:lnTo>
                <a:lnTo>
                  <a:pt x="10756" y="8858"/>
                </a:lnTo>
                <a:lnTo>
                  <a:pt x="10780" y="8639"/>
                </a:lnTo>
                <a:lnTo>
                  <a:pt x="10780" y="8396"/>
                </a:lnTo>
                <a:lnTo>
                  <a:pt x="10756" y="8177"/>
                </a:lnTo>
                <a:lnTo>
                  <a:pt x="10707" y="7958"/>
                </a:lnTo>
                <a:lnTo>
                  <a:pt x="10683" y="7933"/>
                </a:lnTo>
                <a:lnTo>
                  <a:pt x="10634" y="7933"/>
                </a:lnTo>
                <a:lnTo>
                  <a:pt x="10610" y="7958"/>
                </a:lnTo>
                <a:lnTo>
                  <a:pt x="10537" y="8177"/>
                </a:lnTo>
                <a:lnTo>
                  <a:pt x="10464" y="8420"/>
                </a:lnTo>
                <a:lnTo>
                  <a:pt x="10366" y="8882"/>
                </a:lnTo>
                <a:lnTo>
                  <a:pt x="10293" y="9369"/>
                </a:lnTo>
                <a:lnTo>
                  <a:pt x="10172" y="9831"/>
                </a:lnTo>
                <a:lnTo>
                  <a:pt x="9904" y="10756"/>
                </a:lnTo>
                <a:lnTo>
                  <a:pt x="9588" y="11656"/>
                </a:lnTo>
                <a:lnTo>
                  <a:pt x="9466" y="12094"/>
                </a:lnTo>
                <a:lnTo>
                  <a:pt x="9369" y="12532"/>
                </a:lnTo>
                <a:lnTo>
                  <a:pt x="9174" y="13384"/>
                </a:lnTo>
                <a:lnTo>
                  <a:pt x="8979" y="14260"/>
                </a:lnTo>
                <a:lnTo>
                  <a:pt x="8858" y="14698"/>
                </a:lnTo>
                <a:lnTo>
                  <a:pt x="8736" y="15111"/>
                </a:lnTo>
                <a:lnTo>
                  <a:pt x="8128" y="15136"/>
                </a:lnTo>
                <a:lnTo>
                  <a:pt x="7519" y="15087"/>
                </a:lnTo>
                <a:lnTo>
                  <a:pt x="7179" y="15063"/>
                </a:lnTo>
                <a:lnTo>
                  <a:pt x="7154" y="15038"/>
                </a:lnTo>
                <a:lnTo>
                  <a:pt x="7081" y="14698"/>
                </a:lnTo>
                <a:lnTo>
                  <a:pt x="7033" y="14357"/>
                </a:lnTo>
                <a:lnTo>
                  <a:pt x="6935" y="13651"/>
                </a:lnTo>
                <a:lnTo>
                  <a:pt x="6765" y="12605"/>
                </a:lnTo>
                <a:lnTo>
                  <a:pt x="6570" y="11583"/>
                </a:lnTo>
                <a:lnTo>
                  <a:pt x="6230" y="9880"/>
                </a:lnTo>
                <a:lnTo>
                  <a:pt x="6060" y="9028"/>
                </a:lnTo>
                <a:lnTo>
                  <a:pt x="5841" y="8177"/>
                </a:lnTo>
                <a:lnTo>
                  <a:pt x="5816" y="8152"/>
                </a:lnTo>
                <a:lnTo>
                  <a:pt x="5768" y="8128"/>
                </a:lnTo>
                <a:lnTo>
                  <a:pt x="5743" y="8128"/>
                </a:lnTo>
                <a:lnTo>
                  <a:pt x="5695" y="8152"/>
                </a:lnTo>
                <a:lnTo>
                  <a:pt x="5646" y="8298"/>
                </a:lnTo>
                <a:lnTo>
                  <a:pt x="5646" y="8420"/>
                </a:lnTo>
                <a:lnTo>
                  <a:pt x="5646" y="8542"/>
                </a:lnTo>
                <a:lnTo>
                  <a:pt x="5646" y="8663"/>
                </a:lnTo>
                <a:lnTo>
                  <a:pt x="5719" y="8931"/>
                </a:lnTo>
                <a:lnTo>
                  <a:pt x="5768" y="9199"/>
                </a:lnTo>
                <a:lnTo>
                  <a:pt x="5865" y="9734"/>
                </a:lnTo>
                <a:lnTo>
                  <a:pt x="5962" y="10245"/>
                </a:lnTo>
                <a:lnTo>
                  <a:pt x="6035" y="10780"/>
                </a:lnTo>
                <a:lnTo>
                  <a:pt x="6133" y="11316"/>
                </a:lnTo>
                <a:lnTo>
                  <a:pt x="6327" y="12337"/>
                </a:lnTo>
                <a:lnTo>
                  <a:pt x="6522" y="13384"/>
                </a:lnTo>
                <a:lnTo>
                  <a:pt x="6570" y="13773"/>
                </a:lnTo>
                <a:lnTo>
                  <a:pt x="6619" y="14211"/>
                </a:lnTo>
                <a:lnTo>
                  <a:pt x="6668" y="14625"/>
                </a:lnTo>
                <a:lnTo>
                  <a:pt x="6716" y="14819"/>
                </a:lnTo>
                <a:lnTo>
                  <a:pt x="6765" y="15014"/>
                </a:lnTo>
                <a:lnTo>
                  <a:pt x="6497" y="15038"/>
                </a:lnTo>
                <a:lnTo>
                  <a:pt x="6473" y="14625"/>
                </a:lnTo>
                <a:lnTo>
                  <a:pt x="6400" y="14235"/>
                </a:lnTo>
                <a:lnTo>
                  <a:pt x="6279" y="13846"/>
                </a:lnTo>
                <a:lnTo>
                  <a:pt x="6133" y="13481"/>
                </a:lnTo>
                <a:lnTo>
                  <a:pt x="5938" y="13116"/>
                </a:lnTo>
                <a:lnTo>
                  <a:pt x="5743" y="12775"/>
                </a:lnTo>
                <a:lnTo>
                  <a:pt x="5281" y="12070"/>
                </a:lnTo>
                <a:lnTo>
                  <a:pt x="4746" y="11267"/>
                </a:lnTo>
                <a:lnTo>
                  <a:pt x="4210" y="10415"/>
                </a:lnTo>
                <a:lnTo>
                  <a:pt x="3967" y="9977"/>
                </a:lnTo>
                <a:lnTo>
                  <a:pt x="3724" y="9539"/>
                </a:lnTo>
                <a:lnTo>
                  <a:pt x="3529" y="9077"/>
                </a:lnTo>
                <a:lnTo>
                  <a:pt x="3359" y="8615"/>
                </a:lnTo>
                <a:lnTo>
                  <a:pt x="3286" y="8396"/>
                </a:lnTo>
                <a:lnTo>
                  <a:pt x="3261" y="8152"/>
                </a:lnTo>
                <a:lnTo>
                  <a:pt x="3237" y="7909"/>
                </a:lnTo>
                <a:lnTo>
                  <a:pt x="3237" y="7666"/>
                </a:lnTo>
                <a:lnTo>
                  <a:pt x="3261" y="7155"/>
                </a:lnTo>
                <a:lnTo>
                  <a:pt x="3310" y="6668"/>
                </a:lnTo>
                <a:lnTo>
                  <a:pt x="3334" y="6376"/>
                </a:lnTo>
                <a:lnTo>
                  <a:pt x="3407" y="6108"/>
                </a:lnTo>
                <a:lnTo>
                  <a:pt x="3480" y="5841"/>
                </a:lnTo>
                <a:lnTo>
                  <a:pt x="3578" y="5597"/>
                </a:lnTo>
                <a:lnTo>
                  <a:pt x="3699" y="5354"/>
                </a:lnTo>
                <a:lnTo>
                  <a:pt x="3845" y="5111"/>
                </a:lnTo>
                <a:lnTo>
                  <a:pt x="4016" y="4892"/>
                </a:lnTo>
                <a:lnTo>
                  <a:pt x="4186" y="4673"/>
                </a:lnTo>
                <a:lnTo>
                  <a:pt x="4648" y="4162"/>
                </a:lnTo>
                <a:lnTo>
                  <a:pt x="5062" y="3748"/>
                </a:lnTo>
                <a:lnTo>
                  <a:pt x="5403" y="3432"/>
                </a:lnTo>
                <a:lnTo>
                  <a:pt x="5743" y="3189"/>
                </a:lnTo>
                <a:lnTo>
                  <a:pt x="6060" y="3018"/>
                </a:lnTo>
                <a:lnTo>
                  <a:pt x="6352" y="2872"/>
                </a:lnTo>
                <a:lnTo>
                  <a:pt x="6668" y="2775"/>
                </a:lnTo>
                <a:lnTo>
                  <a:pt x="6984" y="2702"/>
                </a:lnTo>
                <a:lnTo>
                  <a:pt x="7276" y="2653"/>
                </a:lnTo>
                <a:lnTo>
                  <a:pt x="7568" y="2629"/>
                </a:lnTo>
                <a:lnTo>
                  <a:pt x="7860" y="2605"/>
                </a:lnTo>
                <a:close/>
                <a:moveTo>
                  <a:pt x="6716" y="15525"/>
                </a:moveTo>
                <a:lnTo>
                  <a:pt x="6619" y="15720"/>
                </a:lnTo>
                <a:lnTo>
                  <a:pt x="6352" y="16158"/>
                </a:lnTo>
                <a:lnTo>
                  <a:pt x="6279" y="16109"/>
                </a:lnTo>
                <a:lnTo>
                  <a:pt x="6230" y="16060"/>
                </a:lnTo>
                <a:lnTo>
                  <a:pt x="6206" y="15963"/>
                </a:lnTo>
                <a:lnTo>
                  <a:pt x="6206" y="15866"/>
                </a:lnTo>
                <a:lnTo>
                  <a:pt x="6206" y="15768"/>
                </a:lnTo>
                <a:lnTo>
                  <a:pt x="6230" y="15695"/>
                </a:lnTo>
                <a:lnTo>
                  <a:pt x="6279" y="15598"/>
                </a:lnTo>
                <a:lnTo>
                  <a:pt x="6327" y="15549"/>
                </a:lnTo>
                <a:lnTo>
                  <a:pt x="6595" y="15525"/>
                </a:lnTo>
                <a:close/>
                <a:moveTo>
                  <a:pt x="6887" y="15525"/>
                </a:moveTo>
                <a:lnTo>
                  <a:pt x="7276" y="15549"/>
                </a:lnTo>
                <a:lnTo>
                  <a:pt x="7641" y="15598"/>
                </a:lnTo>
                <a:lnTo>
                  <a:pt x="8225" y="15647"/>
                </a:lnTo>
                <a:lnTo>
                  <a:pt x="8809" y="15671"/>
                </a:lnTo>
                <a:lnTo>
                  <a:pt x="8541" y="15963"/>
                </a:lnTo>
                <a:lnTo>
                  <a:pt x="8298" y="16255"/>
                </a:lnTo>
                <a:lnTo>
                  <a:pt x="7909" y="16231"/>
                </a:lnTo>
                <a:lnTo>
                  <a:pt x="8249" y="15744"/>
                </a:lnTo>
                <a:lnTo>
                  <a:pt x="8249" y="15720"/>
                </a:lnTo>
                <a:lnTo>
                  <a:pt x="8225" y="15695"/>
                </a:lnTo>
                <a:lnTo>
                  <a:pt x="8201" y="15671"/>
                </a:lnTo>
                <a:lnTo>
                  <a:pt x="8176" y="15695"/>
                </a:lnTo>
                <a:lnTo>
                  <a:pt x="7690" y="16231"/>
                </a:lnTo>
                <a:lnTo>
                  <a:pt x="7179" y="16182"/>
                </a:lnTo>
                <a:lnTo>
                  <a:pt x="7325" y="15939"/>
                </a:lnTo>
                <a:lnTo>
                  <a:pt x="7471" y="15671"/>
                </a:lnTo>
                <a:lnTo>
                  <a:pt x="7471" y="15647"/>
                </a:lnTo>
                <a:lnTo>
                  <a:pt x="7446" y="15622"/>
                </a:lnTo>
                <a:lnTo>
                  <a:pt x="7422" y="15647"/>
                </a:lnTo>
                <a:lnTo>
                  <a:pt x="7203" y="15890"/>
                </a:lnTo>
                <a:lnTo>
                  <a:pt x="6935" y="16182"/>
                </a:lnTo>
                <a:lnTo>
                  <a:pt x="6741" y="16206"/>
                </a:lnTo>
                <a:lnTo>
                  <a:pt x="6570" y="16255"/>
                </a:lnTo>
                <a:lnTo>
                  <a:pt x="6668" y="16060"/>
                </a:lnTo>
                <a:lnTo>
                  <a:pt x="6814" y="15817"/>
                </a:lnTo>
                <a:lnTo>
                  <a:pt x="6862" y="15671"/>
                </a:lnTo>
                <a:lnTo>
                  <a:pt x="6887" y="15525"/>
                </a:lnTo>
                <a:close/>
                <a:moveTo>
                  <a:pt x="9661" y="15622"/>
                </a:moveTo>
                <a:lnTo>
                  <a:pt x="9734" y="15671"/>
                </a:lnTo>
                <a:lnTo>
                  <a:pt x="9807" y="15695"/>
                </a:lnTo>
                <a:lnTo>
                  <a:pt x="9953" y="15695"/>
                </a:lnTo>
                <a:lnTo>
                  <a:pt x="9782" y="15793"/>
                </a:lnTo>
                <a:lnTo>
                  <a:pt x="9661" y="15939"/>
                </a:lnTo>
                <a:lnTo>
                  <a:pt x="9539" y="16085"/>
                </a:lnTo>
                <a:lnTo>
                  <a:pt x="9417" y="16279"/>
                </a:lnTo>
                <a:lnTo>
                  <a:pt x="9271" y="16279"/>
                </a:lnTo>
                <a:lnTo>
                  <a:pt x="9612" y="15817"/>
                </a:lnTo>
                <a:lnTo>
                  <a:pt x="9612" y="15793"/>
                </a:lnTo>
                <a:lnTo>
                  <a:pt x="9612" y="15768"/>
                </a:lnTo>
                <a:lnTo>
                  <a:pt x="9563" y="15768"/>
                </a:lnTo>
                <a:lnTo>
                  <a:pt x="9320" y="16012"/>
                </a:lnTo>
                <a:lnTo>
                  <a:pt x="9077" y="16255"/>
                </a:lnTo>
                <a:lnTo>
                  <a:pt x="8517" y="16255"/>
                </a:lnTo>
                <a:lnTo>
                  <a:pt x="8882" y="15720"/>
                </a:lnTo>
                <a:lnTo>
                  <a:pt x="8906" y="15695"/>
                </a:lnTo>
                <a:lnTo>
                  <a:pt x="8882" y="15671"/>
                </a:lnTo>
                <a:lnTo>
                  <a:pt x="9271" y="15671"/>
                </a:lnTo>
                <a:lnTo>
                  <a:pt x="9661" y="15622"/>
                </a:lnTo>
                <a:close/>
                <a:moveTo>
                  <a:pt x="10074" y="15768"/>
                </a:moveTo>
                <a:lnTo>
                  <a:pt x="10074" y="15841"/>
                </a:lnTo>
                <a:lnTo>
                  <a:pt x="10099" y="15939"/>
                </a:lnTo>
                <a:lnTo>
                  <a:pt x="10074" y="16060"/>
                </a:lnTo>
                <a:lnTo>
                  <a:pt x="10050" y="16182"/>
                </a:lnTo>
                <a:lnTo>
                  <a:pt x="9977" y="16304"/>
                </a:lnTo>
                <a:lnTo>
                  <a:pt x="9758" y="16279"/>
                </a:lnTo>
                <a:lnTo>
                  <a:pt x="9880" y="16012"/>
                </a:lnTo>
                <a:lnTo>
                  <a:pt x="9977" y="15890"/>
                </a:lnTo>
                <a:lnTo>
                  <a:pt x="10074" y="15768"/>
                </a:lnTo>
                <a:close/>
                <a:moveTo>
                  <a:pt x="6522" y="16571"/>
                </a:moveTo>
                <a:lnTo>
                  <a:pt x="6595" y="16620"/>
                </a:lnTo>
                <a:lnTo>
                  <a:pt x="6424" y="16888"/>
                </a:lnTo>
                <a:lnTo>
                  <a:pt x="6376" y="17034"/>
                </a:lnTo>
                <a:lnTo>
                  <a:pt x="6327" y="17180"/>
                </a:lnTo>
                <a:lnTo>
                  <a:pt x="6254" y="17082"/>
                </a:lnTo>
                <a:lnTo>
                  <a:pt x="6230" y="16985"/>
                </a:lnTo>
                <a:lnTo>
                  <a:pt x="6206" y="16912"/>
                </a:lnTo>
                <a:lnTo>
                  <a:pt x="6230" y="16815"/>
                </a:lnTo>
                <a:lnTo>
                  <a:pt x="6254" y="16839"/>
                </a:lnTo>
                <a:lnTo>
                  <a:pt x="6303" y="16839"/>
                </a:lnTo>
                <a:lnTo>
                  <a:pt x="6352" y="16815"/>
                </a:lnTo>
                <a:lnTo>
                  <a:pt x="6376" y="16766"/>
                </a:lnTo>
                <a:lnTo>
                  <a:pt x="6424" y="16596"/>
                </a:lnTo>
                <a:lnTo>
                  <a:pt x="6449" y="16596"/>
                </a:lnTo>
                <a:lnTo>
                  <a:pt x="6522" y="16571"/>
                </a:lnTo>
                <a:close/>
                <a:moveTo>
                  <a:pt x="7884" y="16693"/>
                </a:moveTo>
                <a:lnTo>
                  <a:pt x="7957" y="16717"/>
                </a:lnTo>
                <a:lnTo>
                  <a:pt x="7787" y="16985"/>
                </a:lnTo>
                <a:lnTo>
                  <a:pt x="7617" y="17253"/>
                </a:lnTo>
                <a:lnTo>
                  <a:pt x="7592" y="17326"/>
                </a:lnTo>
                <a:lnTo>
                  <a:pt x="7300" y="17326"/>
                </a:lnTo>
                <a:lnTo>
                  <a:pt x="7398" y="17107"/>
                </a:lnTo>
                <a:lnTo>
                  <a:pt x="7519" y="16888"/>
                </a:lnTo>
                <a:lnTo>
                  <a:pt x="7617" y="16717"/>
                </a:lnTo>
                <a:lnTo>
                  <a:pt x="7884" y="16693"/>
                </a:lnTo>
                <a:close/>
                <a:moveTo>
                  <a:pt x="8225" y="16717"/>
                </a:moveTo>
                <a:lnTo>
                  <a:pt x="8736" y="16742"/>
                </a:lnTo>
                <a:lnTo>
                  <a:pt x="8541" y="17034"/>
                </a:lnTo>
                <a:lnTo>
                  <a:pt x="8371" y="17326"/>
                </a:lnTo>
                <a:lnTo>
                  <a:pt x="7909" y="17326"/>
                </a:lnTo>
                <a:lnTo>
                  <a:pt x="7933" y="17277"/>
                </a:lnTo>
                <a:lnTo>
                  <a:pt x="8225" y="16717"/>
                </a:lnTo>
                <a:close/>
                <a:moveTo>
                  <a:pt x="9223" y="16742"/>
                </a:moveTo>
                <a:lnTo>
                  <a:pt x="8979" y="17350"/>
                </a:lnTo>
                <a:lnTo>
                  <a:pt x="8663" y="17350"/>
                </a:lnTo>
                <a:lnTo>
                  <a:pt x="8979" y="16742"/>
                </a:lnTo>
                <a:close/>
                <a:moveTo>
                  <a:pt x="9928" y="16742"/>
                </a:moveTo>
                <a:lnTo>
                  <a:pt x="9661" y="17253"/>
                </a:lnTo>
                <a:lnTo>
                  <a:pt x="9612" y="17350"/>
                </a:lnTo>
                <a:lnTo>
                  <a:pt x="9320" y="17350"/>
                </a:lnTo>
                <a:lnTo>
                  <a:pt x="9563" y="16742"/>
                </a:lnTo>
                <a:close/>
                <a:moveTo>
                  <a:pt x="10147" y="16839"/>
                </a:moveTo>
                <a:lnTo>
                  <a:pt x="10220" y="16961"/>
                </a:lnTo>
                <a:lnTo>
                  <a:pt x="10245" y="17107"/>
                </a:lnTo>
                <a:lnTo>
                  <a:pt x="10220" y="17228"/>
                </a:lnTo>
                <a:lnTo>
                  <a:pt x="10147" y="17350"/>
                </a:lnTo>
                <a:lnTo>
                  <a:pt x="9928" y="17350"/>
                </a:lnTo>
                <a:lnTo>
                  <a:pt x="9953" y="17277"/>
                </a:lnTo>
                <a:lnTo>
                  <a:pt x="10050" y="17082"/>
                </a:lnTo>
                <a:lnTo>
                  <a:pt x="10147" y="16839"/>
                </a:lnTo>
                <a:close/>
                <a:moveTo>
                  <a:pt x="6862" y="16693"/>
                </a:moveTo>
                <a:lnTo>
                  <a:pt x="7081" y="16717"/>
                </a:lnTo>
                <a:lnTo>
                  <a:pt x="7300" y="16717"/>
                </a:lnTo>
                <a:lnTo>
                  <a:pt x="7106" y="17009"/>
                </a:lnTo>
                <a:lnTo>
                  <a:pt x="6935" y="17326"/>
                </a:lnTo>
                <a:lnTo>
                  <a:pt x="6741" y="17350"/>
                </a:lnTo>
                <a:lnTo>
                  <a:pt x="6570" y="17399"/>
                </a:lnTo>
                <a:lnTo>
                  <a:pt x="6619" y="17204"/>
                </a:lnTo>
                <a:lnTo>
                  <a:pt x="6692" y="17034"/>
                </a:lnTo>
                <a:lnTo>
                  <a:pt x="6862" y="16693"/>
                </a:lnTo>
                <a:close/>
                <a:moveTo>
                  <a:pt x="6473" y="17618"/>
                </a:moveTo>
                <a:lnTo>
                  <a:pt x="6643" y="17691"/>
                </a:lnTo>
                <a:lnTo>
                  <a:pt x="6814" y="17715"/>
                </a:lnTo>
                <a:lnTo>
                  <a:pt x="6789" y="17910"/>
                </a:lnTo>
                <a:lnTo>
                  <a:pt x="6765" y="18080"/>
                </a:lnTo>
                <a:lnTo>
                  <a:pt x="6643" y="17983"/>
                </a:lnTo>
                <a:lnTo>
                  <a:pt x="6546" y="17861"/>
                </a:lnTo>
                <a:lnTo>
                  <a:pt x="6352" y="17642"/>
                </a:lnTo>
                <a:lnTo>
                  <a:pt x="6376" y="17618"/>
                </a:lnTo>
                <a:lnTo>
                  <a:pt x="6424" y="17642"/>
                </a:lnTo>
                <a:lnTo>
                  <a:pt x="6473" y="17618"/>
                </a:lnTo>
                <a:close/>
                <a:moveTo>
                  <a:pt x="7398" y="17739"/>
                </a:moveTo>
                <a:lnTo>
                  <a:pt x="7300" y="18031"/>
                </a:lnTo>
                <a:lnTo>
                  <a:pt x="7252" y="18177"/>
                </a:lnTo>
                <a:lnTo>
                  <a:pt x="7252" y="18299"/>
                </a:lnTo>
                <a:lnTo>
                  <a:pt x="7008" y="18202"/>
                </a:lnTo>
                <a:lnTo>
                  <a:pt x="7154" y="17739"/>
                </a:lnTo>
                <a:close/>
                <a:moveTo>
                  <a:pt x="8833" y="17715"/>
                </a:moveTo>
                <a:lnTo>
                  <a:pt x="8785" y="17837"/>
                </a:lnTo>
                <a:lnTo>
                  <a:pt x="8736" y="17983"/>
                </a:lnTo>
                <a:lnTo>
                  <a:pt x="8712" y="18104"/>
                </a:lnTo>
                <a:lnTo>
                  <a:pt x="8736" y="18153"/>
                </a:lnTo>
                <a:lnTo>
                  <a:pt x="8736" y="18202"/>
                </a:lnTo>
                <a:lnTo>
                  <a:pt x="8809" y="18250"/>
                </a:lnTo>
                <a:lnTo>
                  <a:pt x="8882" y="18250"/>
                </a:lnTo>
                <a:lnTo>
                  <a:pt x="8931" y="18226"/>
                </a:lnTo>
                <a:lnTo>
                  <a:pt x="9004" y="18153"/>
                </a:lnTo>
                <a:lnTo>
                  <a:pt x="9125" y="17958"/>
                </a:lnTo>
                <a:lnTo>
                  <a:pt x="9198" y="17739"/>
                </a:lnTo>
                <a:lnTo>
                  <a:pt x="9393" y="17739"/>
                </a:lnTo>
                <a:lnTo>
                  <a:pt x="9369" y="17861"/>
                </a:lnTo>
                <a:lnTo>
                  <a:pt x="9369" y="18007"/>
                </a:lnTo>
                <a:lnTo>
                  <a:pt x="9125" y="18153"/>
                </a:lnTo>
                <a:lnTo>
                  <a:pt x="8833" y="18275"/>
                </a:lnTo>
                <a:lnTo>
                  <a:pt x="8566" y="18372"/>
                </a:lnTo>
                <a:lnTo>
                  <a:pt x="8249" y="18421"/>
                </a:lnTo>
                <a:lnTo>
                  <a:pt x="8274" y="18275"/>
                </a:lnTo>
                <a:lnTo>
                  <a:pt x="8371" y="17983"/>
                </a:lnTo>
                <a:lnTo>
                  <a:pt x="8468" y="17715"/>
                </a:lnTo>
                <a:close/>
                <a:moveTo>
                  <a:pt x="8176" y="17715"/>
                </a:moveTo>
                <a:lnTo>
                  <a:pt x="8030" y="18056"/>
                </a:lnTo>
                <a:lnTo>
                  <a:pt x="7957" y="18250"/>
                </a:lnTo>
                <a:lnTo>
                  <a:pt x="7933" y="18445"/>
                </a:lnTo>
                <a:lnTo>
                  <a:pt x="7738" y="18421"/>
                </a:lnTo>
                <a:lnTo>
                  <a:pt x="7568" y="18396"/>
                </a:lnTo>
                <a:lnTo>
                  <a:pt x="7568" y="18226"/>
                </a:lnTo>
                <a:lnTo>
                  <a:pt x="7641" y="17983"/>
                </a:lnTo>
                <a:lnTo>
                  <a:pt x="7738" y="17715"/>
                </a:lnTo>
                <a:close/>
                <a:moveTo>
                  <a:pt x="8128" y="2094"/>
                </a:moveTo>
                <a:lnTo>
                  <a:pt x="7714" y="2142"/>
                </a:lnTo>
                <a:lnTo>
                  <a:pt x="7325" y="2191"/>
                </a:lnTo>
                <a:lnTo>
                  <a:pt x="6935" y="2264"/>
                </a:lnTo>
                <a:lnTo>
                  <a:pt x="6546" y="2386"/>
                </a:lnTo>
                <a:lnTo>
                  <a:pt x="6181" y="2507"/>
                </a:lnTo>
                <a:lnTo>
                  <a:pt x="5841" y="2653"/>
                </a:lnTo>
                <a:lnTo>
                  <a:pt x="5500" y="2824"/>
                </a:lnTo>
                <a:lnTo>
                  <a:pt x="5184" y="3018"/>
                </a:lnTo>
                <a:lnTo>
                  <a:pt x="4892" y="3237"/>
                </a:lnTo>
                <a:lnTo>
                  <a:pt x="4551" y="3554"/>
                </a:lnTo>
                <a:lnTo>
                  <a:pt x="4210" y="3918"/>
                </a:lnTo>
                <a:lnTo>
                  <a:pt x="3918" y="4332"/>
                </a:lnTo>
                <a:lnTo>
                  <a:pt x="3626" y="4746"/>
                </a:lnTo>
                <a:lnTo>
                  <a:pt x="3383" y="5159"/>
                </a:lnTo>
                <a:lnTo>
                  <a:pt x="3164" y="5549"/>
                </a:lnTo>
                <a:lnTo>
                  <a:pt x="3018" y="5889"/>
                </a:lnTo>
                <a:lnTo>
                  <a:pt x="2921" y="6157"/>
                </a:lnTo>
                <a:lnTo>
                  <a:pt x="2823" y="6595"/>
                </a:lnTo>
                <a:lnTo>
                  <a:pt x="2775" y="7057"/>
                </a:lnTo>
                <a:lnTo>
                  <a:pt x="2750" y="7495"/>
                </a:lnTo>
                <a:lnTo>
                  <a:pt x="2775" y="7958"/>
                </a:lnTo>
                <a:lnTo>
                  <a:pt x="2823" y="8396"/>
                </a:lnTo>
                <a:lnTo>
                  <a:pt x="2921" y="8834"/>
                </a:lnTo>
                <a:lnTo>
                  <a:pt x="3067" y="9272"/>
                </a:lnTo>
                <a:lnTo>
                  <a:pt x="3237" y="9685"/>
                </a:lnTo>
                <a:lnTo>
                  <a:pt x="3602" y="10367"/>
                </a:lnTo>
                <a:lnTo>
                  <a:pt x="3991" y="11024"/>
                </a:lnTo>
                <a:lnTo>
                  <a:pt x="4843" y="12337"/>
                </a:lnTo>
                <a:lnTo>
                  <a:pt x="5281" y="13019"/>
                </a:lnTo>
                <a:lnTo>
                  <a:pt x="5476" y="13384"/>
                </a:lnTo>
                <a:lnTo>
                  <a:pt x="5646" y="13724"/>
                </a:lnTo>
                <a:lnTo>
                  <a:pt x="5792" y="14089"/>
                </a:lnTo>
                <a:lnTo>
                  <a:pt x="5914" y="14454"/>
                </a:lnTo>
                <a:lnTo>
                  <a:pt x="5987" y="14844"/>
                </a:lnTo>
                <a:lnTo>
                  <a:pt x="5987" y="15282"/>
                </a:lnTo>
                <a:lnTo>
                  <a:pt x="5962" y="15379"/>
                </a:lnTo>
                <a:lnTo>
                  <a:pt x="5962" y="15428"/>
                </a:lnTo>
                <a:lnTo>
                  <a:pt x="5889" y="15525"/>
                </a:lnTo>
                <a:lnTo>
                  <a:pt x="5841" y="15647"/>
                </a:lnTo>
                <a:lnTo>
                  <a:pt x="5816" y="15768"/>
                </a:lnTo>
                <a:lnTo>
                  <a:pt x="5792" y="15914"/>
                </a:lnTo>
                <a:lnTo>
                  <a:pt x="5816" y="16036"/>
                </a:lnTo>
                <a:lnTo>
                  <a:pt x="5841" y="16158"/>
                </a:lnTo>
                <a:lnTo>
                  <a:pt x="5889" y="16279"/>
                </a:lnTo>
                <a:lnTo>
                  <a:pt x="5962" y="16377"/>
                </a:lnTo>
                <a:lnTo>
                  <a:pt x="5865" y="16474"/>
                </a:lnTo>
                <a:lnTo>
                  <a:pt x="5792" y="16620"/>
                </a:lnTo>
                <a:lnTo>
                  <a:pt x="5768" y="16766"/>
                </a:lnTo>
                <a:lnTo>
                  <a:pt x="5768" y="16912"/>
                </a:lnTo>
                <a:lnTo>
                  <a:pt x="5768" y="17058"/>
                </a:lnTo>
                <a:lnTo>
                  <a:pt x="5816" y="17204"/>
                </a:lnTo>
                <a:lnTo>
                  <a:pt x="5889" y="17350"/>
                </a:lnTo>
                <a:lnTo>
                  <a:pt x="5987" y="17472"/>
                </a:lnTo>
                <a:lnTo>
                  <a:pt x="5962" y="17496"/>
                </a:lnTo>
                <a:lnTo>
                  <a:pt x="5914" y="17618"/>
                </a:lnTo>
                <a:lnTo>
                  <a:pt x="5914" y="17715"/>
                </a:lnTo>
                <a:lnTo>
                  <a:pt x="5938" y="17837"/>
                </a:lnTo>
                <a:lnTo>
                  <a:pt x="5987" y="17934"/>
                </a:lnTo>
                <a:lnTo>
                  <a:pt x="6133" y="18129"/>
                </a:lnTo>
                <a:lnTo>
                  <a:pt x="6303" y="18299"/>
                </a:lnTo>
                <a:lnTo>
                  <a:pt x="6424" y="18421"/>
                </a:lnTo>
                <a:lnTo>
                  <a:pt x="6570" y="18518"/>
                </a:lnTo>
                <a:lnTo>
                  <a:pt x="6862" y="18688"/>
                </a:lnTo>
                <a:lnTo>
                  <a:pt x="7179" y="18810"/>
                </a:lnTo>
                <a:lnTo>
                  <a:pt x="7495" y="18859"/>
                </a:lnTo>
                <a:lnTo>
                  <a:pt x="7738" y="18883"/>
                </a:lnTo>
                <a:lnTo>
                  <a:pt x="7982" y="18883"/>
                </a:lnTo>
                <a:lnTo>
                  <a:pt x="8030" y="18956"/>
                </a:lnTo>
                <a:lnTo>
                  <a:pt x="8079" y="18980"/>
                </a:lnTo>
                <a:lnTo>
                  <a:pt x="8128" y="18980"/>
                </a:lnTo>
                <a:lnTo>
                  <a:pt x="8176" y="18956"/>
                </a:lnTo>
                <a:lnTo>
                  <a:pt x="8201" y="18907"/>
                </a:lnTo>
                <a:lnTo>
                  <a:pt x="8201" y="18883"/>
                </a:lnTo>
                <a:lnTo>
                  <a:pt x="8493" y="18834"/>
                </a:lnTo>
                <a:lnTo>
                  <a:pt x="8785" y="18761"/>
                </a:lnTo>
                <a:lnTo>
                  <a:pt x="9052" y="18664"/>
                </a:lnTo>
                <a:lnTo>
                  <a:pt x="9320" y="18542"/>
                </a:lnTo>
                <a:lnTo>
                  <a:pt x="9563" y="18396"/>
                </a:lnTo>
                <a:lnTo>
                  <a:pt x="9807" y="18226"/>
                </a:lnTo>
                <a:lnTo>
                  <a:pt x="10050" y="18056"/>
                </a:lnTo>
                <a:lnTo>
                  <a:pt x="10269" y="17837"/>
                </a:lnTo>
                <a:lnTo>
                  <a:pt x="10318" y="17764"/>
                </a:lnTo>
                <a:lnTo>
                  <a:pt x="10342" y="17691"/>
                </a:lnTo>
                <a:lnTo>
                  <a:pt x="10464" y="17593"/>
                </a:lnTo>
                <a:lnTo>
                  <a:pt x="10537" y="17447"/>
                </a:lnTo>
                <a:lnTo>
                  <a:pt x="10585" y="17301"/>
                </a:lnTo>
                <a:lnTo>
                  <a:pt x="10634" y="17107"/>
                </a:lnTo>
                <a:lnTo>
                  <a:pt x="10634" y="16936"/>
                </a:lnTo>
                <a:lnTo>
                  <a:pt x="10585" y="16742"/>
                </a:lnTo>
                <a:lnTo>
                  <a:pt x="10512" y="16596"/>
                </a:lnTo>
                <a:lnTo>
                  <a:pt x="10391" y="16474"/>
                </a:lnTo>
                <a:lnTo>
                  <a:pt x="10488" y="16255"/>
                </a:lnTo>
                <a:lnTo>
                  <a:pt x="10537" y="16036"/>
                </a:lnTo>
                <a:lnTo>
                  <a:pt x="10537" y="15817"/>
                </a:lnTo>
                <a:lnTo>
                  <a:pt x="10488" y="15574"/>
                </a:lnTo>
                <a:lnTo>
                  <a:pt x="10415" y="15476"/>
                </a:lnTo>
                <a:lnTo>
                  <a:pt x="10342" y="15379"/>
                </a:lnTo>
                <a:lnTo>
                  <a:pt x="10342" y="15306"/>
                </a:lnTo>
                <a:lnTo>
                  <a:pt x="10415" y="14965"/>
                </a:lnTo>
                <a:lnTo>
                  <a:pt x="10464" y="14625"/>
                </a:lnTo>
                <a:lnTo>
                  <a:pt x="10512" y="14284"/>
                </a:lnTo>
                <a:lnTo>
                  <a:pt x="10585" y="13943"/>
                </a:lnTo>
                <a:lnTo>
                  <a:pt x="10658" y="13700"/>
                </a:lnTo>
                <a:lnTo>
                  <a:pt x="10756" y="13457"/>
                </a:lnTo>
                <a:lnTo>
                  <a:pt x="10999" y="12994"/>
                </a:lnTo>
                <a:lnTo>
                  <a:pt x="11023" y="12970"/>
                </a:lnTo>
                <a:lnTo>
                  <a:pt x="11023" y="12946"/>
                </a:lnTo>
                <a:lnTo>
                  <a:pt x="11340" y="12459"/>
                </a:lnTo>
                <a:lnTo>
                  <a:pt x="11632" y="11972"/>
                </a:lnTo>
                <a:lnTo>
                  <a:pt x="12191" y="11194"/>
                </a:lnTo>
                <a:lnTo>
                  <a:pt x="12483" y="10780"/>
                </a:lnTo>
                <a:lnTo>
                  <a:pt x="12751" y="10367"/>
                </a:lnTo>
                <a:lnTo>
                  <a:pt x="12994" y="9953"/>
                </a:lnTo>
                <a:lnTo>
                  <a:pt x="13213" y="9515"/>
                </a:lnTo>
                <a:lnTo>
                  <a:pt x="13384" y="9053"/>
                </a:lnTo>
                <a:lnTo>
                  <a:pt x="13457" y="8809"/>
                </a:lnTo>
                <a:lnTo>
                  <a:pt x="13505" y="8590"/>
                </a:lnTo>
                <a:lnTo>
                  <a:pt x="13554" y="8152"/>
                </a:lnTo>
                <a:lnTo>
                  <a:pt x="13554" y="7714"/>
                </a:lnTo>
                <a:lnTo>
                  <a:pt x="13505" y="7276"/>
                </a:lnTo>
                <a:lnTo>
                  <a:pt x="13432" y="6838"/>
                </a:lnTo>
                <a:lnTo>
                  <a:pt x="13335" y="6400"/>
                </a:lnTo>
                <a:lnTo>
                  <a:pt x="13213" y="5962"/>
                </a:lnTo>
                <a:lnTo>
                  <a:pt x="12946" y="5135"/>
                </a:lnTo>
                <a:lnTo>
                  <a:pt x="12800" y="4770"/>
                </a:lnTo>
                <a:lnTo>
                  <a:pt x="12605" y="4429"/>
                </a:lnTo>
                <a:lnTo>
                  <a:pt x="12386" y="4113"/>
                </a:lnTo>
                <a:lnTo>
                  <a:pt x="12143" y="3797"/>
                </a:lnTo>
                <a:lnTo>
                  <a:pt x="12143" y="3773"/>
                </a:lnTo>
                <a:lnTo>
                  <a:pt x="12094" y="3675"/>
                </a:lnTo>
                <a:lnTo>
                  <a:pt x="12021" y="3602"/>
                </a:lnTo>
                <a:lnTo>
                  <a:pt x="11948" y="3554"/>
                </a:lnTo>
                <a:lnTo>
                  <a:pt x="11851" y="3505"/>
                </a:lnTo>
                <a:lnTo>
                  <a:pt x="11607" y="3286"/>
                </a:lnTo>
                <a:lnTo>
                  <a:pt x="11340" y="3091"/>
                </a:lnTo>
                <a:lnTo>
                  <a:pt x="11072" y="2897"/>
                </a:lnTo>
                <a:lnTo>
                  <a:pt x="10804" y="2726"/>
                </a:lnTo>
                <a:lnTo>
                  <a:pt x="10464" y="2556"/>
                </a:lnTo>
                <a:lnTo>
                  <a:pt x="10099" y="2386"/>
                </a:lnTo>
                <a:lnTo>
                  <a:pt x="9709" y="2264"/>
                </a:lnTo>
                <a:lnTo>
                  <a:pt x="9320" y="2191"/>
                </a:lnTo>
                <a:lnTo>
                  <a:pt x="8931" y="2142"/>
                </a:lnTo>
                <a:lnTo>
                  <a:pt x="8517" y="209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39"/>
          <p:cNvSpPr txBox="1">
            <a:spLocks noGrp="1"/>
          </p:cNvSpPr>
          <p:nvPr>
            <p:ph type="sldNum" idx="12"/>
          </p:nvPr>
        </p:nvSpPr>
        <p:spPr>
          <a:xfrm>
            <a:off x="4297650" y="6479803"/>
            <a:ext cx="548700" cy="37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7" name="Google Shape;163;p38"/>
          <p:cNvSpPr txBox="1">
            <a:spLocks/>
          </p:cNvSpPr>
          <p:nvPr/>
        </p:nvSpPr>
        <p:spPr>
          <a:xfrm>
            <a:off x="1879156" y="2034286"/>
            <a:ext cx="6606922" cy="25780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8100">
              <a:spcBef>
                <a:spcPts val="600"/>
              </a:spcBef>
              <a:buSzPts val="3000"/>
            </a:pPr>
            <a:r>
              <a:rPr lang="en-US" sz="2000" dirty="0" smtClean="0">
                <a:solidFill>
                  <a:schemeClr val="bg1">
                    <a:lumMod val="9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Part 1 Dashboard Covers the following topics : </a:t>
            </a:r>
          </a:p>
          <a:p>
            <a:pPr marL="457200" indent="-419100">
              <a:spcBef>
                <a:spcPts val="600"/>
              </a:spcBef>
              <a:buSzPts val="3000"/>
              <a:buFont typeface="Arial"/>
              <a:buChar char="▸"/>
            </a:pPr>
            <a:r>
              <a:rPr lang="en-US" sz="2000" dirty="0" smtClean="0">
                <a:solidFill>
                  <a:schemeClr val="bg1">
                    <a:lumMod val="9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Allocations</a:t>
            </a:r>
            <a:endParaRPr lang="en-US" sz="2000" dirty="0">
              <a:solidFill>
                <a:schemeClr val="bg1">
                  <a:lumMod val="95000"/>
                </a:schemeClr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  <a:p>
            <a:pPr marL="457200" indent="-419100">
              <a:spcBef>
                <a:spcPts val="600"/>
              </a:spcBef>
              <a:buSzPts val="3000"/>
              <a:buFont typeface="Arial"/>
              <a:buChar char="▸"/>
            </a:pPr>
            <a:r>
              <a:rPr lang="en-US" sz="2000" dirty="0" smtClean="0">
                <a:solidFill>
                  <a:schemeClr val="bg1">
                    <a:lumMod val="9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Machine 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Theoretical </a:t>
            </a:r>
            <a:r>
              <a:rPr lang="en-US" sz="2000" dirty="0" smtClean="0">
                <a:solidFill>
                  <a:schemeClr val="bg1">
                    <a:lumMod val="9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Utilization</a:t>
            </a:r>
          </a:p>
          <a:p>
            <a:pPr marL="457200" indent="-419100">
              <a:spcBef>
                <a:spcPts val="600"/>
              </a:spcBef>
              <a:buSzPts val="3000"/>
              <a:buFont typeface="Arial"/>
              <a:buChar char="▸"/>
            </a:pPr>
            <a:r>
              <a:rPr lang="en-US" sz="2000" dirty="0" smtClean="0">
                <a:solidFill>
                  <a:schemeClr val="bg1">
                    <a:lumMod val="9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Machine 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daily users &amp; </a:t>
            </a:r>
            <a:r>
              <a:rPr lang="en-US" sz="2000" dirty="0" smtClean="0">
                <a:solidFill>
                  <a:schemeClr val="bg1">
                    <a:lumMod val="9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Jobs</a:t>
            </a:r>
          </a:p>
          <a:p>
            <a:pPr marL="457200" indent="-419100">
              <a:spcBef>
                <a:spcPts val="600"/>
              </a:spcBef>
              <a:buSzPts val="3000"/>
              <a:buFont typeface="Arial"/>
              <a:buChar char="▸"/>
            </a:pPr>
            <a:r>
              <a:rPr lang="en-US" sz="2000" dirty="0" smtClean="0">
                <a:solidFill>
                  <a:schemeClr val="bg1">
                    <a:lumMod val="9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Affiliations  </a:t>
            </a:r>
          </a:p>
          <a:p>
            <a:pPr marL="457200" indent="-419100">
              <a:spcBef>
                <a:spcPts val="600"/>
              </a:spcBef>
              <a:buSzPts val="3000"/>
              <a:buFont typeface="Arial"/>
              <a:buChar char="▸"/>
            </a:pPr>
            <a:r>
              <a:rPr lang="en-US" sz="2000" dirty="0" smtClean="0">
                <a:solidFill>
                  <a:schemeClr val="bg1">
                    <a:lumMod val="9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Department Projects 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&amp; Users @ CMU, </a:t>
            </a:r>
            <a:r>
              <a:rPr lang="en-US" sz="2000" dirty="0" err="1">
                <a:solidFill>
                  <a:schemeClr val="bg1">
                    <a:lumMod val="95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Upitt</a:t>
            </a:r>
            <a:endParaRPr lang="en-US" sz="2000" dirty="0"/>
          </a:p>
          <a:p>
            <a:pPr>
              <a:spcBef>
                <a:spcPts val="600"/>
              </a:spcBef>
            </a:pPr>
            <a:r>
              <a:rPr lang="en" sz="2000" dirty="0" smtClean="0"/>
              <a:t> </a:t>
            </a:r>
            <a:endParaRPr lang="en" sz="20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40"/>
          <p:cNvSpPr txBox="1">
            <a:spLocks noGrp="1"/>
          </p:cNvSpPr>
          <p:nvPr>
            <p:ph type="body" idx="1"/>
          </p:nvPr>
        </p:nvSpPr>
        <p:spPr>
          <a:xfrm>
            <a:off x="2950450" y="1112838"/>
            <a:ext cx="6755731" cy="16861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b="1" dirty="0" smtClean="0">
                <a:solidFill>
                  <a:srgbClr val="0198AD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  <a:sym typeface="Permanent Marker"/>
              </a:rPr>
              <a:t>About Allocations Database</a:t>
            </a:r>
            <a:endParaRPr b="1" dirty="0" smtClean="0">
              <a:solidFill>
                <a:srgbClr val="0198AD"/>
              </a:solidFill>
              <a:latin typeface="Abadi MT Condensed Extra Bold" charset="0"/>
              <a:ea typeface="Abadi MT Condensed Extra Bold" charset="0"/>
              <a:cs typeface="Abadi MT Condensed Extra Bold" charset="0"/>
              <a:sym typeface="Permanent Marker"/>
            </a:endParaRPr>
          </a:p>
          <a:p>
            <a:r>
              <a:rPr lang="en-US" sz="1800" dirty="0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Development/Production </a:t>
            </a:r>
            <a:r>
              <a:rPr lang="en-US" sz="1800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Environment: </a:t>
            </a:r>
            <a:r>
              <a:rPr lang="en-US" sz="1800" dirty="0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 </a:t>
            </a:r>
          </a:p>
          <a:p>
            <a:pPr marL="76200" indent="0">
              <a:buNone/>
            </a:pPr>
            <a:r>
              <a:rPr lang="en-US" sz="1800" dirty="0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       raw </a:t>
            </a:r>
            <a:r>
              <a:rPr lang="en-US" sz="1800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CSV </a:t>
            </a:r>
            <a:r>
              <a:rPr lang="en-US" sz="1800" dirty="0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files </a:t>
            </a:r>
            <a:r>
              <a:rPr lang="en-US" sz="1800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directly from </a:t>
            </a:r>
            <a:r>
              <a:rPr lang="en-US" sz="1800" dirty="0" err="1">
                <a:latin typeface="Abadi MT Condensed Extra Bold" charset="0"/>
                <a:ea typeface="Abadi MT Condensed Extra Bold" charset="0"/>
                <a:cs typeface="Abadi MT Condensed Extra Bold" charset="0"/>
              </a:rPr>
              <a:t>sacct</a:t>
            </a:r>
            <a:r>
              <a:rPr lang="en-US" sz="1800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 &amp; </a:t>
            </a:r>
            <a:r>
              <a:rPr lang="en-US" sz="1800" dirty="0" err="1">
                <a:latin typeface="Abadi MT Condensed Extra Bold" charset="0"/>
                <a:ea typeface="Abadi MT Condensed Extra Bold" charset="0"/>
                <a:cs typeface="Abadi MT Condensed Extra Bold" charset="0"/>
              </a:rPr>
              <a:t>sacctmgr</a:t>
            </a:r>
            <a:r>
              <a:rPr lang="en-US" sz="1800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  </a:t>
            </a:r>
          </a:p>
          <a:p>
            <a:r>
              <a:rPr lang="en-US" sz="1800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Data </a:t>
            </a:r>
            <a:r>
              <a:rPr lang="en-US" sz="1800" dirty="0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History of </a:t>
            </a:r>
            <a:r>
              <a:rPr lang="en-US" sz="1800" dirty="0" err="1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sacctmgr</a:t>
            </a:r>
            <a:r>
              <a:rPr lang="en-US" sz="1800" dirty="0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 : since June 2018</a:t>
            </a:r>
            <a:endParaRPr lang="en-US" sz="1800" dirty="0"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178" name="Google Shape;178;p40"/>
          <p:cNvSpPr txBox="1">
            <a:spLocks noGrp="1"/>
          </p:cNvSpPr>
          <p:nvPr>
            <p:ph type="title"/>
          </p:nvPr>
        </p:nvSpPr>
        <p:spPr>
          <a:xfrm>
            <a:off x="457200" y="-30162"/>
            <a:ext cx="8229600" cy="114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3600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Data Source: </a:t>
            </a:r>
            <a:r>
              <a:rPr lang="en-US" sz="3600" dirty="0" err="1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Slurm</a:t>
            </a:r>
            <a:endParaRPr sz="3600" dirty="0"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180" name="Google Shape;180;p40"/>
          <p:cNvSpPr txBox="1">
            <a:spLocks noGrp="1"/>
          </p:cNvSpPr>
          <p:nvPr>
            <p:ph type="sldNum" idx="12"/>
          </p:nvPr>
        </p:nvSpPr>
        <p:spPr>
          <a:xfrm>
            <a:off x="4297650" y="6479803"/>
            <a:ext cx="548700" cy="37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659" y="1347426"/>
            <a:ext cx="1025911" cy="93922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1175" y="2018391"/>
            <a:ext cx="1515759" cy="780616"/>
          </a:xfrm>
          <a:prstGeom prst="rect">
            <a:avLst/>
          </a:prstGeom>
        </p:spPr>
      </p:pic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5977354"/>
              </p:ext>
            </p:extLst>
          </p:nvPr>
        </p:nvGraphicFramePr>
        <p:xfrm>
          <a:off x="3178312" y="3166946"/>
          <a:ext cx="4649844" cy="265207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58884"/>
                <a:gridCol w="2027262"/>
                <a:gridCol w="2263698"/>
              </a:tblGrid>
              <a:tr h="237086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#</a:t>
                      </a:r>
                      <a:endParaRPr lang="en-US" sz="120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Columns</a:t>
                      </a:r>
                      <a:r>
                        <a:rPr lang="en-US" sz="12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 used for </a:t>
                      </a:r>
                      <a:r>
                        <a:rPr lang="en-US" sz="1200" baseline="0" dirty="0" err="1" smtClean="0">
                          <a:effectLst/>
                          <a:latin typeface="+mn-lt"/>
                          <a:ea typeface="+mn-ea"/>
                          <a:cs typeface="+mn-cs"/>
                        </a:rPr>
                        <a:t>sacct</a:t>
                      </a:r>
                      <a:r>
                        <a:rPr lang="en-US" sz="12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n-US" sz="1200" dirty="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Columns</a:t>
                      </a:r>
                      <a:r>
                        <a:rPr lang="en-US" sz="12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 used for </a:t>
                      </a:r>
                      <a:r>
                        <a:rPr lang="en-US" sz="1200" baseline="0" dirty="0" err="1" smtClean="0">
                          <a:effectLst/>
                          <a:latin typeface="+mn-lt"/>
                          <a:ea typeface="+mn-ea"/>
                          <a:cs typeface="+mn-cs"/>
                        </a:rPr>
                        <a:t>sacctmgr</a:t>
                      </a:r>
                      <a:endParaRPr lang="en-US" sz="1200" dirty="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>
                    <a:solidFill>
                      <a:schemeClr val="accent4"/>
                    </a:solidFill>
                  </a:tcPr>
                </a:tc>
              </a:tr>
              <a:tr h="204838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</a:t>
                      </a:r>
                      <a:endParaRPr lang="en-US" sz="1200" dirty="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</a:rPr>
                        <a:t>Account </a:t>
                      </a:r>
                      <a:r>
                        <a:rPr lang="en-US" sz="1200" dirty="0">
                          <a:effectLst/>
                        </a:rPr>
                        <a:t> </a:t>
                      </a:r>
                      <a:endParaRPr lang="en-US" sz="1200" dirty="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dirty="0" err="1" smtClean="0">
                          <a:effectLst/>
                          <a:latin typeface="+mn-lt"/>
                          <a:ea typeface="+mn-ea"/>
                          <a:cs typeface="+mn-cs"/>
                        </a:rPr>
                        <a:t>NodeName</a:t>
                      </a:r>
                      <a:endParaRPr lang="en-US" sz="1200" dirty="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204838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2</a:t>
                      </a:r>
                      <a:endParaRPr lang="en-US" sz="1200" dirty="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dirty="0" err="1" smtClean="0">
                          <a:effectLst/>
                        </a:rPr>
                        <a:t>AllocTRES</a:t>
                      </a:r>
                      <a:endParaRPr lang="en-US" sz="1200" dirty="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dirty="0" err="1" smtClean="0">
                          <a:effectLst/>
                        </a:rPr>
                        <a:t>TimeStart</a:t>
                      </a:r>
                      <a:endParaRPr lang="en-US" sz="1200" dirty="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204838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3</a:t>
                      </a:r>
                      <a:endParaRPr lang="en-US" sz="1200" dirty="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dirty="0" err="1" smtClean="0">
                          <a:effectLst/>
                          <a:latin typeface="+mn-lt"/>
                          <a:ea typeface="+mn-ea"/>
                          <a:cs typeface="+mn-cs"/>
                        </a:rPr>
                        <a:t>JobName</a:t>
                      </a:r>
                      <a:endParaRPr lang="en-US" sz="1200" dirty="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dirty="0" err="1" smtClean="0">
                          <a:effectLst/>
                          <a:latin typeface="+mn-lt"/>
                          <a:ea typeface="+mn-ea"/>
                          <a:cs typeface="+mn-cs"/>
                        </a:rPr>
                        <a:t>TimeEnd</a:t>
                      </a:r>
                      <a:endParaRPr lang="en-US" sz="1200" dirty="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204838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</a:t>
                      </a:r>
                      <a:endParaRPr lang="en-US" sz="120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dirty="0" err="1" smtClean="0">
                          <a:effectLst/>
                          <a:latin typeface="+mn-lt"/>
                          <a:ea typeface="+mn-ea"/>
                          <a:cs typeface="+mn-cs"/>
                        </a:rPr>
                        <a:t>JobID</a:t>
                      </a:r>
                      <a:endParaRPr lang="en-US" sz="1200" dirty="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</a:rPr>
                        <a:t>State</a:t>
                      </a:r>
                      <a:endParaRPr lang="en-US" sz="1200" dirty="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204838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5</a:t>
                      </a:r>
                      <a:endParaRPr lang="en-US" sz="1200" dirty="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User</a:t>
                      </a:r>
                      <a:endParaRPr lang="en-US" sz="1200" dirty="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</a:rPr>
                        <a:t>User</a:t>
                      </a:r>
                      <a:endParaRPr lang="en-US" sz="1200" dirty="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204838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6</a:t>
                      </a:r>
                      <a:endParaRPr lang="en-US" sz="1200" dirty="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Partition</a:t>
                      </a:r>
                      <a:endParaRPr lang="en-US" sz="1200" dirty="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US" sz="1200" dirty="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204838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7</a:t>
                      </a:r>
                      <a:endParaRPr lang="en-US" sz="1200" dirty="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Start</a:t>
                      </a:r>
                      <a:endParaRPr lang="en-US" sz="1200" dirty="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US" sz="1200" dirty="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204838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8</a:t>
                      </a:r>
                      <a:endParaRPr lang="en-US" sz="1200" dirty="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State</a:t>
                      </a:r>
                      <a:endParaRPr lang="en-US" sz="1200" dirty="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US" sz="1200" dirty="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204838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9</a:t>
                      </a:r>
                      <a:endParaRPr lang="en-US" sz="1200" dirty="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Submit</a:t>
                      </a:r>
                      <a:endParaRPr lang="en-US" sz="1200" dirty="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US" sz="1200" dirty="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193693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10</a:t>
                      </a:r>
                      <a:endParaRPr lang="en-US" sz="1200" dirty="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dirty="0" err="1" smtClean="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ReqMem</a:t>
                      </a:r>
                      <a:endParaRPr lang="en-US" sz="1200" dirty="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US" sz="1200" dirty="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194872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11</a:t>
                      </a:r>
                      <a:endParaRPr lang="en-US" sz="1200" dirty="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dirty="0" err="1" smtClean="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Timelimit</a:t>
                      </a:r>
                      <a:endParaRPr lang="en-US" sz="1200" dirty="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US" sz="1200" dirty="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179882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12</a:t>
                      </a:r>
                      <a:endParaRPr lang="en-US" sz="1200" dirty="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dirty="0" err="1" smtClean="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NodeList</a:t>
                      </a:r>
                      <a:endParaRPr lang="en-US" sz="1200" dirty="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US" sz="1200" dirty="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9208251"/>
      </p:ext>
    </p:extLst>
  </p:cSld>
  <p:clrMapOvr>
    <a:masterClrMapping/>
  </p:clrMapOvr>
</p:sld>
</file>

<file path=ppt/theme/theme1.xml><?xml version="1.0" encoding="utf-8"?>
<a:theme xmlns:a="http://schemas.openxmlformats.org/drawingml/2006/main" name="Timon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632</TotalTime>
  <Words>863</Words>
  <Application>Microsoft Macintosh PowerPoint</Application>
  <PresentationFormat>On-screen Show (4:3)</PresentationFormat>
  <Paragraphs>326</Paragraphs>
  <Slides>34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4" baseType="lpstr">
      <vt:lpstr>Wingdings</vt:lpstr>
      <vt:lpstr>Arial</vt:lpstr>
      <vt:lpstr>DengXian</vt:lpstr>
      <vt:lpstr>Calibri</vt:lpstr>
      <vt:lpstr>Permanent Marker</vt:lpstr>
      <vt:lpstr>Helvetica Neue</vt:lpstr>
      <vt:lpstr>Abadi MT Condensed Extra Bold</vt:lpstr>
      <vt:lpstr>Times New Roman</vt:lpstr>
      <vt:lpstr>Source Sans Pro</vt:lpstr>
      <vt:lpstr>Timon template</vt:lpstr>
      <vt:lpstr>PSC Interns 2018 Final Report Presentation:  Building a Data Pipeline for Calima Dashboard</vt:lpstr>
      <vt:lpstr>Agenda</vt:lpstr>
      <vt:lpstr>1. Motivation</vt:lpstr>
      <vt:lpstr>2. Data Source</vt:lpstr>
      <vt:lpstr>Data Source: Allocations</vt:lpstr>
      <vt:lpstr>Data Source: Allocations</vt:lpstr>
      <vt:lpstr>What is Allocations Database All About?</vt:lpstr>
      <vt:lpstr>PowerPoint Presentation</vt:lpstr>
      <vt:lpstr>Data Source: Slurm</vt:lpstr>
      <vt:lpstr>What is sacct &amp; sacctmgr Data All About?</vt:lpstr>
      <vt:lpstr>Sacct Data Size</vt:lpstr>
      <vt:lpstr>Sacctmgr Data Size</vt:lpstr>
      <vt:lpstr>saact &amp; sacctmgr Raw Data</vt:lpstr>
      <vt:lpstr>Analysis on Resources</vt:lpstr>
      <vt:lpstr>3. Data Pipeline</vt:lpstr>
      <vt:lpstr> Calima Dashboard Data Pipeline</vt:lpstr>
      <vt:lpstr>Logstash</vt:lpstr>
      <vt:lpstr>Elasticsearch under the hood - Lucene</vt:lpstr>
      <vt:lpstr>Kibana</vt:lpstr>
      <vt:lpstr>PowerPoint Presentation</vt:lpstr>
      <vt:lpstr>Data Preprocessing (1) – Job Transform </vt:lpstr>
      <vt:lpstr>Data Preprocessing (2) - Time</vt:lpstr>
      <vt:lpstr>Preprocessed Data (August 1st –August 3rd ) </vt:lpstr>
      <vt:lpstr>Preprocessed Data (August 1st –August 3rd ) </vt:lpstr>
      <vt:lpstr>Preprocessed Data (August 1st –August 3rd ) </vt:lpstr>
      <vt:lpstr>5. Dashboard  Demo</vt:lpstr>
      <vt:lpstr>GPU Utilization</vt:lpstr>
      <vt:lpstr>GPU Utilization</vt:lpstr>
      <vt:lpstr>GPU Backlog</vt:lpstr>
      <vt:lpstr>GPU Backlog</vt:lpstr>
      <vt:lpstr>GPU Backlog</vt:lpstr>
      <vt:lpstr>6. Project Benefits  for  PSC</vt:lpstr>
      <vt:lpstr>PowerPoint Presentation</vt:lpstr>
      <vt:lpstr>Thanks!</vt:lpstr>
    </vt:vector>
  </TitlesOfParts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PSC Interns 2018 Final Report Presentation:  Building a Data Pipeline for Calima Dashboard</dc:title>
  <cp:lastModifiedBy>Office</cp:lastModifiedBy>
  <cp:revision>13</cp:revision>
  <dcterms:modified xsi:type="dcterms:W3CDTF">2018-08-05T12:40:35Z</dcterms:modified>
</cp:coreProperties>
</file>